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6" r:id="rId7"/>
    <p:sldId id="264" r:id="rId8"/>
    <p:sldId id="261" r:id="rId9"/>
    <p:sldId id="263" r:id="rId10"/>
    <p:sldId id="265" r:id="rId11"/>
  </p:sldIdLst>
  <p:sldSz cx="9144000" cy="6858000" type="screen4x3"/>
  <p:notesSz cx="6858000" cy="9144000"/>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745" autoAdjust="0"/>
  </p:normalViewPr>
  <p:slideViewPr>
    <p:cSldViewPr>
      <p:cViewPr varScale="1">
        <p:scale>
          <a:sx n="47" d="100"/>
          <a:sy n="47" d="100"/>
        </p:scale>
        <p:origin x="-182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F3A4BD-713C-433C-848E-46D40A594BE2}" type="datetimeFigureOut">
              <a:rPr lang="en-US" smtClean="0"/>
              <a:t>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19F988-6725-4866-BCDB-BFABD8633D33}"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teachingcopyright.org/handouts/a-fair(y)-use-tal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Kim </a:t>
            </a:r>
            <a:r>
              <a:rPr lang="en-US" dirty="0" smtClean="0"/>
              <a:t>– more</a:t>
            </a:r>
            <a:r>
              <a:rPr lang="en-US" baseline="0" dirty="0" smtClean="0"/>
              <a:t> about Copyright….</a:t>
            </a:r>
          </a:p>
          <a:p>
            <a:endParaRPr lang="en-US" baseline="0" dirty="0" smtClean="0"/>
          </a:p>
          <a:p>
            <a:r>
              <a:rPr lang="en-US" baseline="0" dirty="0" smtClean="0"/>
              <a:t>The presentation will be a 15-minute reminder of what you read in the first 50 pages of the book.</a:t>
            </a:r>
          </a:p>
          <a:p>
            <a:r>
              <a:rPr lang="en-US" baseline="0" dirty="0" smtClean="0"/>
              <a:t>Then we have two videos to show and you will use what you know to determine if the use is Fair Use – which exempts a person from getting permission from the copyright holder.</a:t>
            </a:r>
          </a:p>
          <a:p>
            <a:endParaRPr lang="en-US" baseline="0" dirty="0" smtClean="0"/>
          </a:p>
          <a:p>
            <a:r>
              <a:rPr lang="en-US" baseline="0" dirty="0" smtClean="0"/>
              <a:t>In that 15 minutes, you will watch a part of the video, consider, discuss at your table, then tell the group what you think.</a:t>
            </a:r>
          </a:p>
          <a:p>
            <a:endParaRPr lang="en-US" baseline="0" dirty="0" smtClean="0"/>
          </a:p>
          <a:p>
            <a:r>
              <a:rPr lang="en-US" baseline="0" dirty="0" smtClean="0"/>
              <a:t>-Adams12 interpretation:  Have met with District’s attorney and she believes we have been interpreting too strictly. Meetings continue.</a:t>
            </a:r>
            <a:endParaRPr lang="en-US" dirty="0"/>
          </a:p>
        </p:txBody>
      </p:sp>
      <p:sp>
        <p:nvSpPr>
          <p:cNvPr id="4" name="Slide Number Placeholder 3"/>
          <p:cNvSpPr>
            <a:spLocks noGrp="1"/>
          </p:cNvSpPr>
          <p:nvPr>
            <p:ph type="sldNum" sz="quarter" idx="10"/>
          </p:nvPr>
        </p:nvSpPr>
        <p:spPr/>
        <p:txBody>
          <a:bodyPr/>
          <a:lstStyle/>
          <a:p>
            <a:fld id="{9019F988-6725-4866-BCDB-BFABD8633D33}"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Kim</a:t>
            </a:r>
            <a:r>
              <a:rPr lang="en-US" dirty="0" smtClean="0"/>
              <a:t> – District policy is in the works and will be posted on a website soon.  Meanwhile, you can help your admin and staff understand</a:t>
            </a:r>
            <a:r>
              <a:rPr lang="en-US" baseline="0" dirty="0" smtClean="0"/>
              <a:t> that each person must apply CRITICAL THINKING SKILLS to their decision on whether something constitutes Fair Use In Education.</a:t>
            </a:r>
          </a:p>
          <a:p>
            <a:endParaRPr lang="en-US" baseline="0" dirty="0" smtClean="0"/>
          </a:p>
          <a:p>
            <a:r>
              <a:rPr lang="en-US" baseline="0" dirty="0" smtClean="0"/>
              <a:t>Final thoughts if time allowed:  </a:t>
            </a:r>
          </a:p>
          <a:p>
            <a:r>
              <a:rPr lang="en-US" baseline="0" dirty="0" smtClean="0"/>
              <a:t>1.  When your students use Google images, how can you help them think about copyright? If you use a </a:t>
            </a:r>
            <a:r>
              <a:rPr lang="en-US" baseline="0" dirty="0" err="1" smtClean="0"/>
              <a:t>coyprighted</a:t>
            </a:r>
            <a:r>
              <a:rPr lang="en-US" baseline="0" dirty="0" smtClean="0"/>
              <a:t> image, site the source!</a:t>
            </a:r>
          </a:p>
          <a:p>
            <a:r>
              <a:rPr lang="en-US" baseline="0" dirty="0" smtClean="0"/>
              <a:t>2.  Is copying an article for every teacher to use during staff development allowed?  Does staff development fall under Educational purpose?</a:t>
            </a:r>
          </a:p>
          <a:p>
            <a:r>
              <a:rPr lang="en-US" baseline="0" dirty="0" smtClean="0"/>
              <a:t>Our district’s attorney says YES.</a:t>
            </a:r>
          </a:p>
          <a:p>
            <a:endParaRPr lang="en-US" baseline="0" dirty="0" smtClean="0"/>
          </a:p>
          <a:p>
            <a:r>
              <a:rPr lang="en-US" baseline="0" dirty="0" smtClean="0"/>
              <a:t>This copyrighted image costs $12 for one educator for one-time use.  In </a:t>
            </a:r>
            <a:r>
              <a:rPr lang="en-US" baseline="0" smtClean="0"/>
              <a:t>a presentation, $20.  </a:t>
            </a:r>
            <a:r>
              <a:rPr lang="en-US" baseline="0" dirty="0" smtClean="0"/>
              <a:t>I better delete it. </a:t>
            </a:r>
          </a:p>
          <a:p>
            <a:endParaRPr lang="en-US" baseline="0" dirty="0" smtClean="0"/>
          </a:p>
          <a:p>
            <a:r>
              <a:rPr lang="en-US" baseline="0" dirty="0" smtClean="0"/>
              <a:t>There are NO EASY ANSWERS.   The copy right law PERMITS and ALLOWS Each Person to decide for themselves.</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9019F988-6725-4866-BCDB-BFABD8633D33}" type="slidenum">
              <a:rPr lang="en-US" smtClean="0"/>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Diane</a:t>
            </a:r>
            <a:r>
              <a:rPr lang="en-US" dirty="0" smtClean="0"/>
              <a:t> -  Our U.S. copyright law gives the creator of a work the exclusive right to:</a:t>
            </a:r>
          </a:p>
          <a:p>
            <a:r>
              <a:rPr lang="en-US" dirty="0" smtClean="0"/>
              <a:t>1. Reproduce</a:t>
            </a:r>
            <a:r>
              <a:rPr lang="en-US" baseline="0" dirty="0" smtClean="0"/>
              <a:t> or distribute the original work</a:t>
            </a:r>
          </a:p>
          <a:p>
            <a:r>
              <a:rPr lang="en-US" baseline="0" dirty="0" smtClean="0"/>
              <a:t>2. Create new works based upon the original (make a movie from the book, write a sequel to the book….)</a:t>
            </a:r>
          </a:p>
          <a:p>
            <a:r>
              <a:rPr lang="en-US" baseline="0" dirty="0" smtClean="0"/>
              <a:t>3. Perform or display the work publicly.</a:t>
            </a:r>
          </a:p>
          <a:p>
            <a:endParaRPr lang="en-US" baseline="0" dirty="0" smtClean="0"/>
          </a:p>
          <a:p>
            <a:r>
              <a:rPr lang="en-US" baseline="0" dirty="0" smtClean="0"/>
              <a:t>Ideas are not copyrightable.  Once your express the idea in a tangible form, it is copyrightable.</a:t>
            </a:r>
          </a:p>
          <a:p>
            <a:endParaRPr lang="en-US" dirty="0"/>
          </a:p>
        </p:txBody>
      </p:sp>
      <p:sp>
        <p:nvSpPr>
          <p:cNvPr id="4" name="Slide Number Placeholder 3"/>
          <p:cNvSpPr>
            <a:spLocks noGrp="1"/>
          </p:cNvSpPr>
          <p:nvPr>
            <p:ph type="sldNum" sz="quarter" idx="10"/>
          </p:nvPr>
        </p:nvSpPr>
        <p:spPr/>
        <p:txBody>
          <a:bodyPr/>
          <a:lstStyle/>
          <a:p>
            <a:fld id="{9019F988-6725-4866-BCDB-BFABD8633D33}"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smtClean="0"/>
              <a:t>Diane</a:t>
            </a:r>
            <a:r>
              <a:rPr lang="en-US" b="1" baseline="0" dirty="0" smtClean="0"/>
              <a:t> </a:t>
            </a:r>
            <a:r>
              <a:rPr lang="en-US" baseline="0" dirty="0" smtClean="0"/>
              <a:t>– go over THREE of the big limits on copyright (there are more)</a:t>
            </a:r>
          </a:p>
          <a:p>
            <a:r>
              <a:rPr lang="en-US" baseline="0" dirty="0" smtClean="0"/>
              <a:t>If you buy a CD and you don’t like it, can you resell it to your friend without violating copyright?  (time to think….) Yes (see First Sale)</a:t>
            </a:r>
          </a:p>
          <a:p>
            <a:endParaRPr lang="en-US" baseline="0" dirty="0" smtClean="0"/>
          </a:p>
          <a:p>
            <a:pPr marL="228600" indent="-228600">
              <a:buAutoNum type="arabicPeriod"/>
            </a:pPr>
            <a:r>
              <a:rPr lang="en-US" sz="1200" b="1" kern="1200" dirty="0" smtClean="0">
                <a:solidFill>
                  <a:schemeClr val="tx1"/>
                </a:solidFill>
                <a:latin typeface="+mn-lt"/>
                <a:ea typeface="+mn-ea"/>
                <a:cs typeface="+mn-cs"/>
              </a:rPr>
              <a:t>First Sale</a:t>
            </a:r>
            <a:r>
              <a:rPr lang="en-US" sz="1200" kern="1200" dirty="0" smtClean="0">
                <a:solidFill>
                  <a:schemeClr val="tx1"/>
                </a:solidFill>
                <a:latin typeface="+mn-lt"/>
                <a:ea typeface="+mn-ea"/>
                <a:cs typeface="+mn-cs"/>
              </a:rPr>
              <a:t> allows a consumer to resell a product containing copyrighted material, such as a book or CD that the consumer bought or was given, without the copyright owner's permission.</a:t>
            </a:r>
          </a:p>
          <a:p>
            <a:pPr marL="228600" indent="-228600">
              <a:buAutoNum type="arabicPeriod"/>
            </a:pPr>
            <a:endParaRPr lang="en-US" sz="1200" kern="1200" dirty="0" smtClean="0">
              <a:solidFill>
                <a:schemeClr val="tx1"/>
              </a:solidFill>
              <a:latin typeface="+mn-lt"/>
              <a:ea typeface="+mn-ea"/>
              <a:cs typeface="+mn-cs"/>
            </a:endParaRPr>
          </a:p>
          <a:p>
            <a:pPr marL="228600" indent="-228600">
              <a:buNone/>
            </a:pPr>
            <a:r>
              <a:rPr lang="en-US" sz="1200" kern="1200" dirty="0" smtClean="0">
                <a:solidFill>
                  <a:schemeClr val="tx1"/>
                </a:solidFill>
                <a:latin typeface="+mn-lt"/>
                <a:ea typeface="+mn-ea"/>
                <a:cs typeface="+mn-cs"/>
              </a:rPr>
              <a:t>You</a:t>
            </a:r>
            <a:r>
              <a:rPr lang="en-US" sz="1200" kern="1200" baseline="0" dirty="0" smtClean="0">
                <a:solidFill>
                  <a:schemeClr val="tx1"/>
                </a:solidFill>
                <a:latin typeface="+mn-lt"/>
                <a:ea typeface="+mn-ea"/>
                <a:cs typeface="+mn-cs"/>
              </a:rPr>
              <a:t> know all those “classics” of literature that are available to us to read Free online?  (They are in the Public Domain)</a:t>
            </a:r>
            <a:endParaRPr lang="en-US" sz="1200" kern="1200" dirty="0" smtClean="0">
              <a:solidFill>
                <a:schemeClr val="tx1"/>
              </a:solidFill>
              <a:latin typeface="+mn-lt"/>
              <a:ea typeface="+mn-ea"/>
              <a:cs typeface="+mn-cs"/>
            </a:endParaRPr>
          </a:p>
          <a:p>
            <a:pPr marL="228600" indent="-228600">
              <a:buAutoNum type="arabicPeriod" startAt="2"/>
            </a:pPr>
            <a:r>
              <a:rPr lang="en-US" sz="1200" b="1" kern="1200" dirty="0" smtClean="0">
                <a:solidFill>
                  <a:schemeClr val="tx1"/>
                </a:solidFill>
                <a:latin typeface="+mn-lt"/>
                <a:ea typeface="+mn-ea"/>
                <a:cs typeface="+mn-cs"/>
              </a:rPr>
              <a:t>Public Domain</a:t>
            </a:r>
            <a:r>
              <a:rPr lang="en-US" sz="1200" kern="1200" dirty="0" smtClean="0">
                <a:solidFill>
                  <a:schemeClr val="tx1"/>
                </a:solidFill>
                <a:latin typeface="+mn-lt"/>
                <a:ea typeface="+mn-ea"/>
                <a:cs typeface="+mn-cs"/>
              </a:rPr>
              <a:t> works can be freely used by anyone, for commercial or noncommercial purposes, without permission from an original copyright owner/author. </a:t>
            </a:r>
          </a:p>
          <a:p>
            <a:pPr marL="228600" indent="-228600">
              <a:buNone/>
            </a:pPr>
            <a:r>
              <a:rPr lang="en-US" sz="1200" kern="1200" dirty="0" smtClean="0">
                <a:solidFill>
                  <a:schemeClr val="tx1"/>
                </a:solidFill>
                <a:latin typeface="+mn-lt"/>
                <a:ea typeface="+mn-ea"/>
                <a:cs typeface="+mn-cs"/>
              </a:rPr>
              <a:t>Public domain status allows the user unrestricted access and unlimited creativity! </a:t>
            </a:r>
          </a:p>
          <a:p>
            <a:pPr marL="228600" indent="-228600">
              <a:buNone/>
            </a:pPr>
            <a:r>
              <a:rPr lang="en-US" sz="1200" kern="1200" dirty="0" smtClean="0">
                <a:solidFill>
                  <a:schemeClr val="tx1"/>
                </a:solidFill>
                <a:latin typeface="+mn-lt"/>
                <a:ea typeface="+mn-ea"/>
                <a:cs typeface="+mn-cs"/>
              </a:rPr>
              <a:t>Some works are designated for free and unlimited public access by the creator AND</a:t>
            </a:r>
          </a:p>
          <a:p>
            <a:pPr marL="228600" indent="-228600">
              <a:buNone/>
            </a:pPr>
            <a:r>
              <a:rPr lang="en-US" sz="1200" kern="1200" dirty="0" smtClean="0">
                <a:solidFill>
                  <a:schemeClr val="tx1"/>
                </a:solidFill>
                <a:latin typeface="+mn-lt"/>
                <a:ea typeface="+mn-ea"/>
                <a:cs typeface="+mn-cs"/>
              </a:rPr>
              <a:t>Some works are no longer covered by copyright law because the copyright status has expired or been forfeited by the owner.</a:t>
            </a:r>
          </a:p>
          <a:p>
            <a:pPr marL="228600" marR="0" indent="-22860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t>
            </a:r>
            <a:r>
              <a:rPr lang="en-US" dirty="0" smtClean="0"/>
              <a:t>Currently, the default term is life of the author plus 70 years. That means that most of the copyrighted works created from the late 1970s to the present may not become public domain during your lifetime.</a:t>
            </a:r>
          </a:p>
          <a:p>
            <a:pPr marL="228600" indent="-228600">
              <a:buNone/>
            </a:pPr>
            <a:r>
              <a:rPr lang="en-US" sz="1200" kern="1200" dirty="0" smtClean="0">
                <a:solidFill>
                  <a:schemeClr val="tx1"/>
                </a:solidFill>
                <a:latin typeface="+mn-lt"/>
                <a:ea typeface="+mn-ea"/>
                <a:cs typeface="+mn-cs"/>
              </a:rPr>
              <a:t>*Creative Commons is an example of public domain</a:t>
            </a:r>
            <a:r>
              <a:rPr lang="en-US" sz="1200" kern="1200" baseline="0" dirty="0" smtClean="0">
                <a:solidFill>
                  <a:schemeClr val="tx1"/>
                </a:solidFill>
                <a:latin typeface="+mn-lt"/>
                <a:ea typeface="+mn-ea"/>
                <a:cs typeface="+mn-cs"/>
              </a:rPr>
              <a:t> – you can choose to put your work there.</a:t>
            </a:r>
            <a:endParaRPr lang="en-US" sz="1200" kern="1200" dirty="0" smtClean="0">
              <a:solidFill>
                <a:schemeClr val="tx1"/>
              </a:solidFill>
              <a:latin typeface="+mn-lt"/>
              <a:ea typeface="+mn-ea"/>
              <a:cs typeface="+mn-cs"/>
            </a:endParaRPr>
          </a:p>
          <a:p>
            <a:pPr marL="228600" indent="-228600">
              <a:buNone/>
            </a:pPr>
            <a:endParaRPr lang="en-US"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3.  Fair Use</a:t>
            </a:r>
            <a:r>
              <a:rPr lang="en-US" sz="1200" kern="1200" dirty="0" smtClean="0">
                <a:solidFill>
                  <a:schemeClr val="tx1"/>
                </a:solidFill>
                <a:latin typeface="+mn-lt"/>
                <a:ea typeface="+mn-ea"/>
                <a:cs typeface="+mn-cs"/>
              </a:rPr>
              <a:t> allows the public to use portions of copyrighted work without permission from the copyright owner. To decide whether a use is a fair use, courts look at four factors:</a:t>
            </a:r>
          </a:p>
          <a:p>
            <a:pPr lvl="0"/>
            <a:r>
              <a:rPr lang="en-US" sz="1200" kern="1200" dirty="0" smtClean="0">
                <a:solidFill>
                  <a:schemeClr val="tx1"/>
                </a:solidFill>
                <a:latin typeface="+mn-lt"/>
                <a:ea typeface="+mn-ea"/>
                <a:cs typeface="+mn-cs"/>
              </a:rPr>
              <a:t>the purpose and character of the use</a:t>
            </a:r>
          </a:p>
          <a:p>
            <a:pPr lvl="0"/>
            <a:r>
              <a:rPr lang="en-US" sz="1200" kern="1200" dirty="0" smtClean="0">
                <a:solidFill>
                  <a:schemeClr val="tx1"/>
                </a:solidFill>
                <a:latin typeface="+mn-lt"/>
                <a:ea typeface="+mn-ea"/>
                <a:cs typeface="+mn-cs"/>
              </a:rPr>
              <a:t>the nature of the copyrighted work</a:t>
            </a:r>
          </a:p>
          <a:p>
            <a:pPr lvl="0"/>
            <a:r>
              <a:rPr lang="en-US" sz="1200" kern="1200" dirty="0" smtClean="0">
                <a:solidFill>
                  <a:schemeClr val="tx1"/>
                </a:solidFill>
                <a:latin typeface="+mn-lt"/>
                <a:ea typeface="+mn-ea"/>
                <a:cs typeface="+mn-cs"/>
              </a:rPr>
              <a:t>the amount and substantiality of the portion used</a:t>
            </a:r>
          </a:p>
          <a:p>
            <a:pPr lvl="0"/>
            <a:r>
              <a:rPr lang="en-US" sz="1200" kern="1200" dirty="0" smtClean="0">
                <a:solidFill>
                  <a:schemeClr val="tx1"/>
                </a:solidFill>
                <a:latin typeface="+mn-lt"/>
                <a:ea typeface="+mn-ea"/>
                <a:cs typeface="+mn-cs"/>
              </a:rPr>
              <a:t>the effect of the use on the market for the original</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019F988-6725-4866-BCDB-BFABD8633D33}"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Fair Use </a:t>
            </a:r>
            <a:r>
              <a:rPr lang="en-US" i="1" dirty="0" smtClean="0"/>
              <a:t>in Education</a:t>
            </a:r>
            <a:r>
              <a:rPr lang="en-US" i="1" baseline="0" dirty="0" smtClean="0"/>
              <a:t> </a:t>
            </a:r>
            <a:r>
              <a:rPr lang="en-US" baseline="0" dirty="0" smtClean="0"/>
              <a:t>is much more leniently interpreted than fair use for any other application.</a:t>
            </a:r>
          </a:p>
          <a:p>
            <a:endParaRPr lang="en-US" baseline="0" dirty="0" smtClean="0"/>
          </a:p>
          <a:p>
            <a:r>
              <a:rPr lang="en-US" b="1" baseline="0" dirty="0" smtClean="0"/>
              <a:t>Laura</a:t>
            </a:r>
            <a:r>
              <a:rPr lang="en-US" baseline="0" dirty="0" smtClean="0"/>
              <a:t> - New Practices in schools encourage finding and using the work of others to create a new product</a:t>
            </a:r>
            <a:br>
              <a:rPr lang="en-US" baseline="0" dirty="0" smtClean="0"/>
            </a:br>
            <a:r>
              <a:rPr lang="en-US" baseline="0" dirty="0" smtClean="0"/>
              <a:t>on slide – YouTube, </a:t>
            </a:r>
            <a:r>
              <a:rPr lang="en-US" baseline="0" dirty="0" err="1" smtClean="0"/>
              <a:t>Glogster</a:t>
            </a:r>
            <a:r>
              <a:rPr lang="en-US" baseline="0" dirty="0" smtClean="0"/>
              <a:t>, and </a:t>
            </a:r>
            <a:r>
              <a:rPr lang="en-US" baseline="0" dirty="0" err="1" smtClean="0"/>
              <a:t>Voicethread</a:t>
            </a:r>
            <a:r>
              <a:rPr lang="en-US" baseline="0" dirty="0" smtClean="0"/>
              <a:t>.</a:t>
            </a:r>
          </a:p>
          <a:p>
            <a:r>
              <a:rPr lang="en-US" baseline="0" dirty="0" smtClean="0"/>
              <a:t>Examples:</a:t>
            </a:r>
          </a:p>
          <a:p>
            <a:pPr lvl="0"/>
            <a:r>
              <a:rPr lang="en-US" sz="1200" kern="1200" dirty="0" smtClean="0">
                <a:solidFill>
                  <a:schemeClr val="tx1"/>
                </a:solidFill>
                <a:latin typeface="+mn-lt"/>
                <a:ea typeface="+mn-ea"/>
                <a:cs typeface="+mn-cs"/>
              </a:rPr>
              <a:t>Use of Social Networking spaces to share ideas and engage in dialogue.</a:t>
            </a:r>
          </a:p>
          <a:p>
            <a:pPr lvl="0"/>
            <a:r>
              <a:rPr lang="en-US" sz="1200" kern="1200" dirty="0" smtClean="0">
                <a:solidFill>
                  <a:schemeClr val="tx1"/>
                </a:solidFill>
                <a:latin typeface="+mn-lt"/>
                <a:ea typeface="+mn-ea"/>
                <a:cs typeface="+mn-cs"/>
              </a:rPr>
              <a:t>Use of digital files, slides, videos, and audio clips to teach</a:t>
            </a:r>
          </a:p>
          <a:p>
            <a:pPr lvl="0"/>
            <a:r>
              <a:rPr lang="en-US" sz="1200" kern="1200" dirty="0" smtClean="0">
                <a:solidFill>
                  <a:schemeClr val="tx1"/>
                </a:solidFill>
                <a:latin typeface="+mn-lt"/>
                <a:ea typeface="+mn-ea"/>
                <a:cs typeface="+mn-cs"/>
              </a:rPr>
              <a:t>Use of images, quotes, video, audio, music, podcasts, wikis, and websites by students</a:t>
            </a:r>
          </a:p>
          <a:p>
            <a:pPr lvl="0"/>
            <a:r>
              <a:rPr lang="en-US" sz="1200" kern="1200" dirty="0" smtClean="0">
                <a:solidFill>
                  <a:schemeClr val="tx1"/>
                </a:solidFill>
                <a:latin typeface="+mn-lt"/>
                <a:ea typeface="+mn-ea"/>
                <a:cs typeface="+mn-cs"/>
              </a:rPr>
              <a:t>Use of online tools for creative expression, like </a:t>
            </a:r>
            <a:r>
              <a:rPr lang="en-US" sz="1200" kern="1200" dirty="0" err="1" smtClean="0">
                <a:solidFill>
                  <a:schemeClr val="tx1"/>
                </a:solidFill>
                <a:latin typeface="+mn-lt"/>
                <a:ea typeface="+mn-ea"/>
                <a:cs typeface="+mn-cs"/>
              </a:rPr>
              <a:t>Flickr</a:t>
            </a:r>
            <a:r>
              <a:rPr lang="en-US" sz="1200" kern="1200" dirty="0" smtClean="0">
                <a:solidFill>
                  <a:schemeClr val="tx1"/>
                </a:solidFill>
                <a:latin typeface="+mn-lt"/>
                <a:ea typeface="+mn-ea"/>
                <a:cs typeface="+mn-cs"/>
              </a:rPr>
              <a:t> and </a:t>
            </a:r>
            <a:r>
              <a:rPr lang="en-US" sz="1200" kern="1200" dirty="0" err="1" smtClean="0">
                <a:solidFill>
                  <a:schemeClr val="tx1"/>
                </a:solidFill>
                <a:latin typeface="+mn-lt"/>
                <a:ea typeface="+mn-ea"/>
                <a:cs typeface="+mn-cs"/>
              </a:rPr>
              <a:t>Voicethread</a:t>
            </a:r>
            <a:r>
              <a:rPr lang="en-US" sz="1200" kern="1200" dirty="0" smtClean="0">
                <a:solidFill>
                  <a:schemeClr val="tx1"/>
                </a:solidFill>
                <a:latin typeface="+mn-lt"/>
                <a:ea typeface="+mn-ea"/>
                <a:cs typeface="+mn-cs"/>
              </a:rPr>
              <a:t>.</a:t>
            </a:r>
          </a:p>
          <a:p>
            <a:endParaRPr lang="en-US" dirty="0" smtClean="0"/>
          </a:p>
          <a:p>
            <a:r>
              <a:rPr lang="en-US" dirty="0" smtClean="0"/>
              <a:t>Can give personal</a:t>
            </a:r>
            <a:r>
              <a:rPr lang="en-US" baseline="0" dirty="0" smtClean="0"/>
              <a:t> examples of assignments your students have had…..  Can the students search </a:t>
            </a:r>
            <a:r>
              <a:rPr lang="en-US" baseline="0" dirty="0" err="1" smtClean="0"/>
              <a:t>google</a:t>
            </a:r>
            <a:r>
              <a:rPr lang="en-US" baseline="0" dirty="0" smtClean="0"/>
              <a:t> for images and use them without asking permission?  </a:t>
            </a:r>
          </a:p>
          <a:p>
            <a:r>
              <a:rPr lang="en-US" baseline="0" dirty="0" smtClean="0"/>
              <a:t>This is the area where most of the hard-thinking will probably occur.</a:t>
            </a:r>
            <a:endParaRPr lang="en-US" dirty="0"/>
          </a:p>
        </p:txBody>
      </p:sp>
      <p:sp>
        <p:nvSpPr>
          <p:cNvPr id="4" name="Slide Number Placeholder 3"/>
          <p:cNvSpPr>
            <a:spLocks noGrp="1"/>
          </p:cNvSpPr>
          <p:nvPr>
            <p:ph type="sldNum" sz="quarter" idx="10"/>
          </p:nvPr>
        </p:nvSpPr>
        <p:spPr/>
        <p:txBody>
          <a:bodyPr/>
          <a:lstStyle/>
          <a:p>
            <a:fld id="{9019F988-6725-4866-BCDB-BFABD8633D33}"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Who wants to present this slide? – the CRUX of the matter </a:t>
            </a:r>
          </a:p>
          <a:p>
            <a:endParaRPr lang="en-US" dirty="0" smtClean="0"/>
          </a:p>
          <a:p>
            <a:r>
              <a:rPr lang="en-US" dirty="0" err="1" smtClean="0"/>
              <a:t>Transformativeness</a:t>
            </a:r>
            <a:r>
              <a:rPr lang="en-US" dirty="0" smtClean="0"/>
              <a:t> – what is it and why do we</a:t>
            </a:r>
            <a:r>
              <a:rPr lang="en-US" baseline="0" dirty="0" smtClean="0"/>
              <a:t> care?</a:t>
            </a:r>
          </a:p>
          <a:p>
            <a:r>
              <a:rPr lang="en-US" baseline="0" dirty="0" smtClean="0"/>
              <a:t>DK Case in Copyright Clarity – final ruling took place in May 2006 and our interpretations of copyright have changed.</a:t>
            </a:r>
          </a:p>
          <a:p>
            <a:r>
              <a:rPr lang="en-US" dirty="0" smtClean="0"/>
              <a:t>Pg. 46 – why was DK’s use of the Grateful</a:t>
            </a:r>
            <a:r>
              <a:rPr lang="en-US" baseline="0" dirty="0" smtClean="0"/>
              <a:t> Dead posters in their book not a copyright violation? (all should read and reread this part of the book)</a:t>
            </a:r>
          </a:p>
          <a:p>
            <a:r>
              <a:rPr lang="en-US" baseline="0" dirty="0" smtClean="0"/>
              <a:t>Must ask the 4 factors to consider in determining Fair Use.</a:t>
            </a:r>
          </a:p>
          <a:p>
            <a:endParaRPr lang="en-US" baseline="0" dirty="0" smtClean="0"/>
          </a:p>
          <a:p>
            <a:r>
              <a:rPr lang="en-US" baseline="0" dirty="0" smtClean="0"/>
              <a:t>Is the image in the slide Transformed?  It is changed from the original, but that is NOT “transformed”.</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Big Idea!!   “The key that unlocks the doctrine of Fair Use is the idea of </a:t>
            </a:r>
            <a:r>
              <a:rPr lang="en-US" sz="1200" kern="1200" dirty="0" err="1" smtClean="0">
                <a:solidFill>
                  <a:schemeClr val="tx1"/>
                </a:solidFill>
                <a:latin typeface="+mn-lt"/>
                <a:ea typeface="+mn-ea"/>
                <a:cs typeface="+mn-cs"/>
              </a:rPr>
              <a:t>transformativeness</a:t>
            </a:r>
            <a:r>
              <a:rPr lang="en-US" sz="1200" kern="1200" dirty="0" smtClean="0">
                <a:solidFill>
                  <a:schemeClr val="tx1"/>
                </a:solidFill>
                <a:latin typeface="+mn-lt"/>
                <a:ea typeface="+mn-ea"/>
                <a:cs typeface="+mn-cs"/>
              </a:rPr>
              <a:t> – </a:t>
            </a:r>
            <a:r>
              <a:rPr lang="en-US" sz="1200" b="1" i="1" kern="1200" dirty="0" smtClean="0">
                <a:solidFill>
                  <a:schemeClr val="tx1"/>
                </a:solidFill>
                <a:latin typeface="+mn-lt"/>
                <a:ea typeface="+mn-ea"/>
                <a:cs typeface="+mn-cs"/>
              </a:rPr>
              <a:t>that is, has the user added value or repurposed the work?”   </a:t>
            </a:r>
            <a:r>
              <a:rPr lang="en-US" sz="1200" kern="1200" dirty="0" smtClean="0">
                <a:solidFill>
                  <a:schemeClr val="tx1"/>
                </a:solidFill>
                <a:latin typeface="+mn-lt"/>
                <a:ea typeface="+mn-ea"/>
                <a:cs typeface="+mn-cs"/>
              </a:rPr>
              <a:t>The copyright law permits and requires each person to make that determination for themselves.      Copyright Clarity, pg. 41  (originally from an online podcast)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Specific Questions to ask on transformative use:  </a:t>
            </a:r>
          </a:p>
          <a:p>
            <a:r>
              <a:rPr lang="en-US" sz="1200" kern="1200" dirty="0" smtClean="0">
                <a:solidFill>
                  <a:schemeClr val="tx1"/>
                </a:solidFill>
                <a:latin typeface="+mn-lt"/>
                <a:ea typeface="+mn-ea"/>
                <a:cs typeface="+mn-cs"/>
              </a:rPr>
              <a:t>1.  Did the new use transform the original material by using it for a different purpose than the original?</a:t>
            </a:r>
          </a:p>
          <a:p>
            <a:pPr marL="228600" indent="-228600">
              <a:buAutoNum type="arabicPeriod" startAt="2"/>
            </a:pPr>
            <a:r>
              <a:rPr lang="en-US" sz="1200" kern="1200" dirty="0" smtClean="0">
                <a:solidFill>
                  <a:schemeClr val="tx1"/>
                </a:solidFill>
                <a:latin typeface="+mn-lt"/>
                <a:ea typeface="+mn-ea"/>
                <a:cs typeface="+mn-cs"/>
              </a:rPr>
              <a:t>Was value added to the original?</a:t>
            </a:r>
          </a:p>
          <a:p>
            <a:pPr marL="228600" indent="-228600">
              <a:buNone/>
            </a:pPr>
            <a:endParaRPr lang="en-US" sz="1200" kern="1200" dirty="0" smtClean="0">
              <a:solidFill>
                <a:schemeClr val="tx1"/>
              </a:solidFill>
              <a:latin typeface="+mn-lt"/>
              <a:ea typeface="+mn-ea"/>
              <a:cs typeface="+mn-cs"/>
            </a:endParaRPr>
          </a:p>
          <a:p>
            <a:pPr marL="228600" indent="-228600">
              <a:buNone/>
            </a:pPr>
            <a:r>
              <a:rPr lang="en-US" sz="1200" kern="1200" dirty="0" smtClean="0">
                <a:solidFill>
                  <a:schemeClr val="tx1"/>
                </a:solidFill>
                <a:latin typeface="+mn-lt"/>
                <a:ea typeface="+mn-ea"/>
                <a:cs typeface="+mn-cs"/>
              </a:rPr>
              <a:t>Use these 3</a:t>
            </a:r>
            <a:r>
              <a:rPr lang="en-US" sz="1200" kern="1200" baseline="0" dirty="0" smtClean="0">
                <a:solidFill>
                  <a:schemeClr val="tx1"/>
                </a:solidFill>
                <a:latin typeface="+mn-lt"/>
                <a:ea typeface="+mn-ea"/>
                <a:cs typeface="+mn-cs"/>
              </a:rPr>
              <a:t> ideas</a:t>
            </a:r>
            <a:r>
              <a:rPr lang="en-US" sz="1200" kern="1200" dirty="0" smtClean="0">
                <a:solidFill>
                  <a:schemeClr val="tx1"/>
                </a:solidFill>
                <a:latin typeface="+mn-lt"/>
                <a:ea typeface="+mn-ea"/>
                <a:cs typeface="+mn-cs"/>
              </a:rPr>
              <a:t> to dig deeper:</a:t>
            </a:r>
          </a:p>
          <a:p>
            <a:r>
              <a:rPr lang="en-US" sz="1200" b="1" kern="1200" dirty="0" smtClean="0">
                <a:solidFill>
                  <a:schemeClr val="tx1"/>
                </a:solidFill>
                <a:latin typeface="+mn-lt"/>
                <a:ea typeface="+mn-ea"/>
                <a:cs typeface="+mn-cs"/>
              </a:rPr>
              <a:t>Context, purpose</a:t>
            </a:r>
            <a:r>
              <a:rPr lang="en-US" sz="1200" kern="1200" dirty="0" smtClean="0">
                <a:solidFill>
                  <a:schemeClr val="tx1"/>
                </a:solidFill>
                <a:latin typeface="+mn-lt"/>
                <a:ea typeface="+mn-ea"/>
                <a:cs typeface="+mn-cs"/>
              </a:rPr>
              <a:t>, and </a:t>
            </a:r>
            <a:r>
              <a:rPr lang="en-US" sz="1200" b="1" kern="1200" dirty="0" smtClean="0">
                <a:solidFill>
                  <a:schemeClr val="tx1"/>
                </a:solidFill>
                <a:latin typeface="+mn-lt"/>
                <a:ea typeface="+mn-ea"/>
                <a:cs typeface="+mn-cs"/>
              </a:rPr>
              <a:t>audience </a:t>
            </a:r>
            <a:r>
              <a:rPr lang="en-US" sz="1200" kern="1200" dirty="0" smtClean="0">
                <a:solidFill>
                  <a:schemeClr val="tx1"/>
                </a:solidFill>
                <a:latin typeface="+mn-lt"/>
                <a:ea typeface="+mn-ea"/>
                <a:cs typeface="+mn-cs"/>
              </a:rPr>
              <a:t>are key elements to consider in assessing whether a work is transformative.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Example questions to ask when using an image:</a:t>
            </a:r>
          </a:p>
          <a:p>
            <a:pPr lvl="0"/>
            <a:r>
              <a:rPr lang="en-US" sz="1200" kern="1200" dirty="0" smtClean="0">
                <a:solidFill>
                  <a:schemeClr val="tx1"/>
                </a:solidFill>
                <a:latin typeface="+mn-lt"/>
                <a:ea typeface="+mn-ea"/>
                <a:cs typeface="+mn-cs"/>
              </a:rPr>
              <a:t>What is the </a:t>
            </a:r>
            <a:r>
              <a:rPr lang="en-US" sz="1200" b="1" kern="1200" dirty="0" smtClean="0">
                <a:solidFill>
                  <a:schemeClr val="tx1"/>
                </a:solidFill>
                <a:latin typeface="+mn-lt"/>
                <a:ea typeface="+mn-ea"/>
                <a:cs typeface="+mn-cs"/>
              </a:rPr>
              <a:t>context</a:t>
            </a:r>
            <a:r>
              <a:rPr lang="en-US" sz="1200" kern="1200" dirty="0" smtClean="0">
                <a:solidFill>
                  <a:schemeClr val="tx1"/>
                </a:solidFill>
                <a:latin typeface="+mn-lt"/>
                <a:ea typeface="+mn-ea"/>
                <a:cs typeface="+mn-cs"/>
              </a:rPr>
              <a:t> of the </a:t>
            </a:r>
            <a:r>
              <a:rPr lang="en-US" sz="1200" i="1" kern="1200" dirty="0" smtClean="0">
                <a:solidFill>
                  <a:schemeClr val="tx1"/>
                </a:solidFill>
                <a:latin typeface="+mn-lt"/>
                <a:ea typeface="+mn-ea"/>
                <a:cs typeface="+mn-cs"/>
              </a:rPr>
              <a:t>original image</a:t>
            </a:r>
            <a:r>
              <a:rPr lang="en-US" sz="1200" kern="1200" dirty="0" smtClean="0">
                <a:solidFill>
                  <a:schemeClr val="tx1"/>
                </a:solidFill>
                <a:latin typeface="+mn-lt"/>
                <a:ea typeface="+mn-ea"/>
                <a:cs typeface="+mn-cs"/>
              </a:rPr>
              <a:t>? What is the context of the </a:t>
            </a:r>
            <a:r>
              <a:rPr lang="en-US" sz="1200" i="1" kern="1200" dirty="0" smtClean="0">
                <a:solidFill>
                  <a:schemeClr val="tx1"/>
                </a:solidFill>
                <a:latin typeface="+mn-lt"/>
                <a:ea typeface="+mn-ea"/>
                <a:cs typeface="+mn-cs"/>
              </a:rPr>
              <a:t>new image</a:t>
            </a:r>
            <a:r>
              <a:rPr lang="en-US" sz="1200" kern="1200" dirty="0" smtClean="0">
                <a:solidFill>
                  <a:schemeClr val="tx1"/>
                </a:solidFill>
                <a:latin typeface="+mn-lt"/>
                <a:ea typeface="+mn-ea"/>
                <a:cs typeface="+mn-cs"/>
              </a:rPr>
              <a:t>?</a:t>
            </a:r>
          </a:p>
          <a:p>
            <a:pPr lvl="0"/>
            <a:r>
              <a:rPr lang="en-US" sz="1200" kern="1200" dirty="0" smtClean="0">
                <a:solidFill>
                  <a:schemeClr val="tx1"/>
                </a:solidFill>
                <a:latin typeface="+mn-lt"/>
                <a:ea typeface="+mn-ea"/>
                <a:cs typeface="+mn-cs"/>
              </a:rPr>
              <a:t>Who is the </a:t>
            </a:r>
            <a:r>
              <a:rPr lang="en-US" sz="1200" b="1" kern="1200" dirty="0" smtClean="0">
                <a:solidFill>
                  <a:schemeClr val="tx1"/>
                </a:solidFill>
                <a:latin typeface="+mn-lt"/>
                <a:ea typeface="+mn-ea"/>
                <a:cs typeface="+mn-cs"/>
              </a:rPr>
              <a:t>audience</a:t>
            </a:r>
            <a:r>
              <a:rPr lang="en-US" sz="1200" kern="1200" dirty="0" smtClean="0">
                <a:solidFill>
                  <a:schemeClr val="tx1"/>
                </a:solidFill>
                <a:latin typeface="+mn-lt"/>
                <a:ea typeface="+mn-ea"/>
                <a:cs typeface="+mn-cs"/>
              </a:rPr>
              <a:t> for the </a:t>
            </a:r>
            <a:r>
              <a:rPr lang="en-US" sz="1200" i="1" kern="1200" dirty="0" smtClean="0">
                <a:solidFill>
                  <a:schemeClr val="tx1"/>
                </a:solidFill>
                <a:latin typeface="+mn-lt"/>
                <a:ea typeface="+mn-ea"/>
                <a:cs typeface="+mn-cs"/>
              </a:rPr>
              <a:t>original image</a:t>
            </a:r>
            <a:r>
              <a:rPr lang="en-US" sz="1200" kern="1200" dirty="0" smtClean="0">
                <a:solidFill>
                  <a:schemeClr val="tx1"/>
                </a:solidFill>
                <a:latin typeface="+mn-lt"/>
                <a:ea typeface="+mn-ea"/>
                <a:cs typeface="+mn-cs"/>
              </a:rPr>
              <a:t>? Who is the audience for the </a:t>
            </a:r>
            <a:r>
              <a:rPr lang="en-US" sz="1200" i="1" kern="1200" dirty="0" smtClean="0">
                <a:solidFill>
                  <a:schemeClr val="tx1"/>
                </a:solidFill>
                <a:latin typeface="+mn-lt"/>
                <a:ea typeface="+mn-ea"/>
                <a:cs typeface="+mn-cs"/>
              </a:rPr>
              <a:t>new image</a:t>
            </a:r>
            <a:r>
              <a:rPr lang="en-US" sz="1200" kern="1200" dirty="0" smtClean="0">
                <a:solidFill>
                  <a:schemeClr val="tx1"/>
                </a:solidFill>
                <a:latin typeface="+mn-lt"/>
                <a:ea typeface="+mn-ea"/>
                <a:cs typeface="+mn-cs"/>
              </a:rPr>
              <a:t>?</a:t>
            </a:r>
          </a:p>
          <a:p>
            <a:pPr lvl="0"/>
            <a:r>
              <a:rPr lang="en-US" sz="1200" kern="1200" dirty="0" smtClean="0">
                <a:solidFill>
                  <a:schemeClr val="tx1"/>
                </a:solidFill>
                <a:latin typeface="+mn-lt"/>
                <a:ea typeface="+mn-ea"/>
                <a:cs typeface="+mn-cs"/>
              </a:rPr>
              <a:t>What is the </a:t>
            </a:r>
            <a:r>
              <a:rPr lang="en-US" sz="1200" b="1" kern="1200" dirty="0" smtClean="0">
                <a:solidFill>
                  <a:schemeClr val="tx1"/>
                </a:solidFill>
                <a:latin typeface="+mn-lt"/>
                <a:ea typeface="+mn-ea"/>
                <a:cs typeface="+mn-cs"/>
              </a:rPr>
              <a:t>purpose</a:t>
            </a:r>
            <a:r>
              <a:rPr lang="en-US" sz="1200" kern="1200" dirty="0" smtClean="0">
                <a:solidFill>
                  <a:schemeClr val="tx1"/>
                </a:solidFill>
                <a:latin typeface="+mn-lt"/>
                <a:ea typeface="+mn-ea"/>
                <a:cs typeface="+mn-cs"/>
              </a:rPr>
              <a:t> of the </a:t>
            </a:r>
            <a:r>
              <a:rPr lang="en-US" sz="1200" i="1" kern="1200" dirty="0" smtClean="0">
                <a:solidFill>
                  <a:schemeClr val="tx1"/>
                </a:solidFill>
                <a:latin typeface="+mn-lt"/>
                <a:ea typeface="+mn-ea"/>
                <a:cs typeface="+mn-cs"/>
              </a:rPr>
              <a:t>original image</a:t>
            </a:r>
            <a:r>
              <a:rPr lang="en-US" sz="1200" kern="1200" dirty="0" smtClean="0">
                <a:solidFill>
                  <a:schemeClr val="tx1"/>
                </a:solidFill>
                <a:latin typeface="+mn-lt"/>
                <a:ea typeface="+mn-ea"/>
                <a:cs typeface="+mn-cs"/>
              </a:rPr>
              <a:t>? What is the purpose of the </a:t>
            </a:r>
            <a:r>
              <a:rPr lang="en-US" sz="1200" i="1" kern="1200" dirty="0" smtClean="0">
                <a:solidFill>
                  <a:schemeClr val="tx1"/>
                </a:solidFill>
                <a:latin typeface="+mn-lt"/>
                <a:ea typeface="+mn-ea"/>
                <a:cs typeface="+mn-cs"/>
              </a:rPr>
              <a:t>new image</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9019F988-6725-4866-BCDB-BFABD8633D33}"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Kim will talk about development</a:t>
            </a:r>
            <a:r>
              <a:rPr lang="en-US" baseline="0" dirty="0" smtClean="0"/>
              <a:t> of</a:t>
            </a:r>
            <a:r>
              <a:rPr lang="en-US" dirty="0" smtClean="0"/>
              <a:t> District</a:t>
            </a:r>
            <a:r>
              <a:rPr lang="en-US" baseline="0" dirty="0" smtClean="0"/>
              <a:t> policy, posters, and website.</a:t>
            </a:r>
            <a:endParaRPr lang="en-US" dirty="0"/>
          </a:p>
        </p:txBody>
      </p:sp>
      <p:sp>
        <p:nvSpPr>
          <p:cNvPr id="4" name="Slide Number Placeholder 3"/>
          <p:cNvSpPr>
            <a:spLocks noGrp="1"/>
          </p:cNvSpPr>
          <p:nvPr>
            <p:ph type="sldNum" sz="quarter" idx="10"/>
          </p:nvPr>
        </p:nvSpPr>
        <p:spPr/>
        <p:txBody>
          <a:bodyPr/>
          <a:lstStyle/>
          <a:p>
            <a:fld id="{9019F988-6725-4866-BCDB-BFABD8633D33}"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Suzanne</a:t>
            </a:r>
            <a:r>
              <a:rPr lang="en-US" dirty="0" smtClean="0"/>
              <a:t> – remember the 4 factors to consider in</a:t>
            </a:r>
            <a:r>
              <a:rPr lang="en-US" baseline="0" dirty="0" smtClean="0"/>
              <a:t> Fair Use for educators….. </a:t>
            </a:r>
          </a:p>
          <a:p>
            <a:endParaRPr lang="en-US" baseline="0" dirty="0" smtClean="0"/>
          </a:p>
          <a:p>
            <a:r>
              <a:rPr lang="en-US" baseline="0" dirty="0" smtClean="0"/>
              <a:t>Video in which elementary students create Public Service Announcements for a class project:</a:t>
            </a:r>
            <a:br>
              <a:rPr lang="en-US" baseline="0" dirty="0" smtClean="0"/>
            </a:br>
            <a:r>
              <a:rPr lang="en-US" baseline="0" dirty="0" smtClean="0"/>
              <a:t>Watch 3-4 minutes of the video to determine if the project falls within Fair Use guidelines.  </a:t>
            </a:r>
          </a:p>
          <a:p>
            <a:r>
              <a:rPr lang="en-US" baseline="0" dirty="0" smtClean="0"/>
              <a:t>Use the questions on the handout.</a:t>
            </a:r>
          </a:p>
          <a:p>
            <a:endParaRPr lang="en-US" baseline="0" dirty="0" smtClean="0"/>
          </a:p>
          <a:p>
            <a:r>
              <a:rPr lang="en-US" baseline="0" dirty="0" smtClean="0"/>
              <a:t>Think about….Would you feel comfortable posting this student project on YouTube?</a:t>
            </a:r>
          </a:p>
          <a:p>
            <a:endParaRPr lang="en-US" baseline="0" dirty="0" smtClean="0"/>
          </a:p>
          <a:p>
            <a:r>
              <a:rPr lang="en-US" baseline="0" dirty="0" smtClean="0"/>
              <a:t>Write notes or otherwise be prepared to defend your decision.</a:t>
            </a:r>
            <a:endParaRPr lang="en-US" dirty="0"/>
          </a:p>
        </p:txBody>
      </p:sp>
      <p:sp>
        <p:nvSpPr>
          <p:cNvPr id="4" name="Slide Number Placeholder 3"/>
          <p:cNvSpPr>
            <a:spLocks noGrp="1"/>
          </p:cNvSpPr>
          <p:nvPr>
            <p:ph type="sldNum" sz="quarter" idx="10"/>
          </p:nvPr>
        </p:nvSpPr>
        <p:spPr/>
        <p:txBody>
          <a:bodyPr/>
          <a:lstStyle/>
          <a:p>
            <a:fld id="{9019F988-6725-4866-BCDB-BFABD8633D33}"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Notes for presenters:  The picture of the video is the link.  Click it and let it run for 3-4</a:t>
            </a:r>
            <a:r>
              <a:rPr lang="en-US" baseline="0" dirty="0" smtClean="0"/>
              <a:t> minutes only</a:t>
            </a:r>
            <a:r>
              <a:rPr lang="en-US" dirty="0" smtClean="0"/>
              <a:t>.</a:t>
            </a:r>
            <a:r>
              <a:rPr lang="en-US" baseline="0" dirty="0" smtClean="0"/>
              <a:t>  Allow 3-4 minutes for discussion at tables after the video ends.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Ask for input on the 4 questions.  </a:t>
            </a:r>
            <a:endParaRPr lang="en-US" dirty="0" smtClean="0"/>
          </a:p>
          <a:p>
            <a:endParaRPr lang="en-US" baseline="0" dirty="0" smtClean="0"/>
          </a:p>
          <a:p>
            <a:r>
              <a:rPr lang="en-US" baseline="0" dirty="0" smtClean="0"/>
              <a:t>What is:</a:t>
            </a:r>
          </a:p>
          <a:p>
            <a:pPr marL="514350" lvl="0" indent="-514350">
              <a:buFont typeface="+mj-lt"/>
              <a:buAutoNum type="arabicPeriod"/>
            </a:pPr>
            <a:r>
              <a:rPr lang="en-US" sz="1200" dirty="0" smtClean="0"/>
              <a:t>the purpose and character of the use (has</a:t>
            </a:r>
            <a:r>
              <a:rPr lang="en-US" sz="1200" baseline="0" dirty="0" smtClean="0"/>
              <a:t> use been transformed?)</a:t>
            </a:r>
            <a:endParaRPr lang="en-US" sz="1200" dirty="0" smtClean="0"/>
          </a:p>
          <a:p>
            <a:pPr marL="514350" lvl="0" indent="-514350">
              <a:buFont typeface="+mj-lt"/>
              <a:buAutoNum type="arabicPeriod"/>
            </a:pPr>
            <a:r>
              <a:rPr lang="en-US" sz="1200" dirty="0" smtClean="0"/>
              <a:t>the nature of the copyrighted (original) work</a:t>
            </a:r>
          </a:p>
          <a:p>
            <a:pPr marL="514350" lvl="0" indent="-514350">
              <a:buFont typeface="+mj-lt"/>
              <a:buAutoNum type="arabicPeriod"/>
            </a:pPr>
            <a:r>
              <a:rPr lang="en-US" sz="1200" dirty="0" smtClean="0"/>
              <a:t>the amount of the original work used</a:t>
            </a:r>
          </a:p>
          <a:p>
            <a:pPr marL="514350" lvl="0" indent="-514350">
              <a:buFont typeface="+mj-lt"/>
              <a:buAutoNum type="arabicPeriod"/>
            </a:pPr>
            <a:r>
              <a:rPr lang="en-US" sz="1200" dirty="0" smtClean="0"/>
              <a:t>the effect of the use on the market for the original</a:t>
            </a:r>
          </a:p>
        </p:txBody>
      </p:sp>
      <p:sp>
        <p:nvSpPr>
          <p:cNvPr id="4" name="Slide Number Placeholder 3"/>
          <p:cNvSpPr>
            <a:spLocks noGrp="1"/>
          </p:cNvSpPr>
          <p:nvPr>
            <p:ph type="sldNum" sz="quarter" idx="10"/>
          </p:nvPr>
        </p:nvSpPr>
        <p:spPr/>
        <p:txBody>
          <a:bodyPr/>
          <a:lstStyle/>
          <a:p>
            <a:fld id="{9019F988-6725-4866-BCDB-BFABD8633D33}"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dirty="0" smtClean="0"/>
              <a:t>Laura </a:t>
            </a:r>
            <a:r>
              <a:rPr lang="en-US" dirty="0" smtClean="0"/>
              <a:t>– introduce the next video – a complication</a:t>
            </a:r>
            <a:r>
              <a:rPr lang="en-US" baseline="0" dirty="0" smtClean="0"/>
              <a:t> of Disney movie clips that teachers about Copyright.</a:t>
            </a:r>
          </a:p>
          <a:p>
            <a:endParaRPr lang="en-US" dirty="0" smtClean="0"/>
          </a:p>
          <a:p>
            <a:r>
              <a:rPr lang="en-US" dirty="0" smtClean="0"/>
              <a:t>The picture of the video is the link.  Click it and let it run for 3 minutes or less.</a:t>
            </a:r>
            <a:r>
              <a:rPr lang="en-US" baseline="0" dirty="0" smtClean="0"/>
              <a:t>  Allow 3-4 minutes for discussion at tables after the video ends.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Ask for input on the 4 questions.  See printed info below on these questions from the website, teachingcopyright.org  </a:t>
            </a:r>
            <a:endParaRPr lang="en-US" dirty="0" smtClean="0"/>
          </a:p>
          <a:p>
            <a:endParaRPr lang="en-US" baseline="0" dirty="0" smtClean="0"/>
          </a:p>
          <a:p>
            <a:r>
              <a:rPr lang="en-US" baseline="0" dirty="0" smtClean="0"/>
              <a:t>What is:</a:t>
            </a:r>
          </a:p>
          <a:p>
            <a:pPr marL="514350" lvl="0" indent="-514350">
              <a:buFont typeface="+mj-lt"/>
              <a:buAutoNum type="arabicPeriod"/>
            </a:pPr>
            <a:r>
              <a:rPr lang="en-US" sz="1200" dirty="0" smtClean="0"/>
              <a:t>the purpose and character of the use (has</a:t>
            </a:r>
            <a:r>
              <a:rPr lang="en-US" sz="1200" baseline="0" dirty="0" smtClean="0"/>
              <a:t> use been transformed?)</a:t>
            </a:r>
            <a:endParaRPr lang="en-US" sz="1200" dirty="0" smtClean="0"/>
          </a:p>
          <a:p>
            <a:pPr marL="514350" lvl="0" indent="-514350">
              <a:buFont typeface="+mj-lt"/>
              <a:buAutoNum type="arabicPeriod"/>
            </a:pPr>
            <a:r>
              <a:rPr lang="en-US" sz="1200" dirty="0" smtClean="0"/>
              <a:t>the nature of the copyrighted (original) work</a:t>
            </a:r>
          </a:p>
          <a:p>
            <a:pPr marL="514350" lvl="0" indent="-514350">
              <a:buFont typeface="+mj-lt"/>
              <a:buAutoNum type="arabicPeriod"/>
            </a:pPr>
            <a:r>
              <a:rPr lang="en-US" sz="1200" dirty="0" smtClean="0"/>
              <a:t>the amount of the original work used</a:t>
            </a:r>
          </a:p>
          <a:p>
            <a:pPr marL="514350" lvl="0" indent="-514350">
              <a:buFont typeface="+mj-lt"/>
              <a:buAutoNum type="arabicPeriod"/>
            </a:pPr>
            <a:r>
              <a:rPr lang="en-US" sz="1200" dirty="0" smtClean="0"/>
              <a:t>the effect of the use on the market for the original</a:t>
            </a:r>
          </a:p>
          <a:p>
            <a:pPr marL="514350" lvl="0" indent="-514350">
              <a:buFont typeface="+mj-lt"/>
              <a:buAutoNum type="arabicPeriod"/>
            </a:pPr>
            <a:endParaRPr lang="en-US" sz="1200" dirty="0" smtClean="0"/>
          </a:p>
          <a:p>
            <a:pPr marL="514350" lvl="0" indent="-514350">
              <a:buFont typeface="+mj-lt"/>
              <a:buNone/>
            </a:pPr>
            <a:endParaRPr lang="en-US" sz="1200" dirty="0" smtClean="0"/>
          </a:p>
          <a:p>
            <a:r>
              <a:rPr lang="en-US" sz="1200" b="1" u="none" strike="noStrike" kern="1200" dirty="0" smtClean="0">
                <a:solidFill>
                  <a:schemeClr val="tx1"/>
                </a:solidFill>
                <a:latin typeface="+mn-lt"/>
                <a:ea typeface="+mn-ea"/>
                <a:cs typeface="+mn-cs"/>
                <a:hlinkClick r:id="rId3"/>
              </a:rPr>
              <a:t>"A Fair(y) Use Tale"</a:t>
            </a:r>
            <a:r>
              <a:rPr lang="en-US" sz="1200" b="1" kern="1200" dirty="0" smtClean="0">
                <a:solidFill>
                  <a:schemeClr val="tx1"/>
                </a:solidFill>
                <a:latin typeface="+mn-lt"/>
                <a:ea typeface="+mn-ea"/>
                <a:cs typeface="+mn-cs"/>
              </a:rPr>
              <a:t>:</a:t>
            </a:r>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u="sng" kern="1200" dirty="0" smtClean="0">
                <a:solidFill>
                  <a:schemeClr val="tx1"/>
                </a:solidFill>
                <a:latin typeface="+mn-lt"/>
                <a:ea typeface="+mn-ea"/>
                <a:cs typeface="+mn-cs"/>
              </a:rPr>
              <a:t>Purpose:</a:t>
            </a:r>
            <a:r>
              <a:rPr lang="en-US" sz="1200" kern="1200" dirty="0" smtClean="0">
                <a:solidFill>
                  <a:schemeClr val="tx1"/>
                </a:solidFill>
                <a:latin typeface="+mn-lt"/>
                <a:ea typeface="+mn-ea"/>
                <a:cs typeface="+mn-cs"/>
              </a:rPr>
              <a:t> The purposes of the original Disney footage vary by clip, but most were intended purely for entertainment. The purpose of the remix, "A Fair(y) Use Tale," is to educate viewers about fair use principles. Individual Disney works are combined in a new and creative </a:t>
            </a:r>
            <a:r>
              <a:rPr lang="en-US" sz="1200" b="1" kern="1200" dirty="0" smtClean="0">
                <a:solidFill>
                  <a:schemeClr val="tx1"/>
                </a:solidFill>
                <a:latin typeface="+mn-lt"/>
                <a:ea typeface="+mn-ea"/>
                <a:cs typeface="+mn-cs"/>
              </a:rPr>
              <a:t>(transformative) </a:t>
            </a:r>
            <a:r>
              <a:rPr lang="en-US" sz="1200" kern="1200" dirty="0" smtClean="0">
                <a:solidFill>
                  <a:schemeClr val="tx1"/>
                </a:solidFill>
                <a:latin typeface="+mn-lt"/>
                <a:ea typeface="+mn-ea"/>
                <a:cs typeface="+mn-cs"/>
              </a:rPr>
              <a:t>way to accomplish that purpose. The remix is noncommercial.</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u="sng" kern="1200" dirty="0" smtClean="0">
                <a:solidFill>
                  <a:schemeClr val="tx1"/>
                </a:solidFill>
                <a:latin typeface="+mn-lt"/>
                <a:ea typeface="+mn-ea"/>
                <a:cs typeface="+mn-cs"/>
              </a:rPr>
              <a:t>Nature of Original Work:</a:t>
            </a:r>
            <a:r>
              <a:rPr lang="en-US" sz="1200" kern="1200" dirty="0" smtClean="0">
                <a:solidFill>
                  <a:schemeClr val="tx1"/>
                </a:solidFill>
                <a:latin typeface="+mn-lt"/>
                <a:ea typeface="+mn-ea"/>
                <a:cs typeface="+mn-cs"/>
              </a:rPr>
              <a:t> The original Disney works are creative. However, courts have held that this factor is less important when the second work is transformative.</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u="sng" kern="1200" dirty="0" smtClean="0">
                <a:solidFill>
                  <a:schemeClr val="tx1"/>
                </a:solidFill>
                <a:latin typeface="+mn-lt"/>
                <a:ea typeface="+mn-ea"/>
                <a:cs typeface="+mn-cs"/>
              </a:rPr>
              <a:t>Amount and Substantiality of the Copying:</a:t>
            </a:r>
            <a:r>
              <a:rPr lang="en-US" sz="1200" kern="1200" dirty="0" smtClean="0">
                <a:solidFill>
                  <a:schemeClr val="tx1"/>
                </a:solidFill>
                <a:latin typeface="+mn-lt"/>
                <a:ea typeface="+mn-ea"/>
                <a:cs typeface="+mn-cs"/>
              </a:rPr>
              <a:t> The remix video takes a number of short clips from various sources. However, </a:t>
            </a:r>
            <a:r>
              <a:rPr lang="en-US" sz="1200" b="1" kern="1200" dirty="0" smtClean="0">
                <a:solidFill>
                  <a:schemeClr val="tx1"/>
                </a:solidFill>
                <a:latin typeface="+mn-lt"/>
                <a:ea typeface="+mn-ea"/>
                <a:cs typeface="+mn-cs"/>
              </a:rPr>
              <a:t>it takes no more than necessary </a:t>
            </a:r>
            <a:r>
              <a:rPr lang="en-US" sz="1200" kern="1200" dirty="0" smtClean="0">
                <a:solidFill>
                  <a:schemeClr val="tx1"/>
                </a:solidFill>
                <a:latin typeface="+mn-lt"/>
                <a:ea typeface="+mn-ea"/>
                <a:cs typeface="+mn-cs"/>
              </a:rPr>
              <a:t>to accomplish the transformative purpose.</a:t>
            </a:r>
          </a:p>
          <a:p>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u="sng" kern="1200" dirty="0" smtClean="0">
                <a:solidFill>
                  <a:schemeClr val="tx1"/>
                </a:solidFill>
                <a:latin typeface="+mn-lt"/>
                <a:ea typeface="+mn-ea"/>
                <a:cs typeface="+mn-cs"/>
              </a:rPr>
              <a:t>Market Harm:</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None</a:t>
            </a:r>
            <a:r>
              <a:rPr lang="en-US" sz="1200" kern="1200" dirty="0" smtClean="0">
                <a:solidFill>
                  <a:schemeClr val="tx1"/>
                </a:solidFill>
                <a:latin typeface="+mn-lt"/>
                <a:ea typeface="+mn-ea"/>
                <a:cs typeface="+mn-cs"/>
              </a:rPr>
              <a:t> - The remix video does not substitute for the original Disney works in any conceivable market.</a:t>
            </a:r>
          </a:p>
          <a:p>
            <a:pPr marL="514350" lvl="0" indent="-514350">
              <a:buFont typeface="+mj-lt"/>
              <a:buAutoNum type="arabicPeriod"/>
            </a:pPr>
            <a:endParaRPr lang="en-US" sz="1200" dirty="0" smtClean="0"/>
          </a:p>
        </p:txBody>
      </p:sp>
      <p:sp>
        <p:nvSpPr>
          <p:cNvPr id="4" name="Slide Number Placeholder 3"/>
          <p:cNvSpPr>
            <a:spLocks noGrp="1"/>
          </p:cNvSpPr>
          <p:nvPr>
            <p:ph type="sldNum" sz="quarter" idx="10"/>
          </p:nvPr>
        </p:nvSpPr>
        <p:spPr/>
        <p:txBody>
          <a:bodyPr/>
          <a:lstStyle/>
          <a:p>
            <a:fld id="{9019F988-6725-4866-BCDB-BFABD8633D33}"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1B4377-7963-4A84-8198-009868B8853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1B4377-7963-4A84-8198-009868B8853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1B4377-7963-4A84-8198-009868B8853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1B4377-7963-4A84-8198-009868B8853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1B4377-7963-4A84-8198-009868B8853E}" type="datetimeFigureOut">
              <a:rPr lang="en-US" smtClean="0"/>
              <a:pPr/>
              <a:t>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1B4377-7963-4A84-8198-009868B8853E}" type="datetimeFigureOut">
              <a:rPr lang="en-US" smtClean="0"/>
              <a:pPr/>
              <a:t>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1B4377-7963-4A84-8198-009868B8853E}" type="datetimeFigureOut">
              <a:rPr lang="en-US" smtClean="0"/>
              <a:pPr/>
              <a:t>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1B4377-7963-4A84-8198-009868B8853E}" type="datetimeFigureOut">
              <a:rPr lang="en-US" smtClean="0"/>
              <a:pPr/>
              <a:t>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1B4377-7963-4A84-8198-009868B8853E}" type="datetimeFigureOut">
              <a:rPr lang="en-US" smtClean="0"/>
              <a:pPr/>
              <a:t>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1B4377-7963-4A84-8198-009868B8853E}" type="datetimeFigureOut">
              <a:rPr lang="en-US" smtClean="0"/>
              <a:pPr/>
              <a:t>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1B4377-7963-4A84-8198-009868B8853E}" type="datetimeFigureOut">
              <a:rPr lang="en-US" smtClean="0"/>
              <a:pPr/>
              <a:t>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1C8589A-4D31-4751-ADEC-A395D55A44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1B4377-7963-4A84-8198-009868B8853E}" type="datetimeFigureOut">
              <a:rPr lang="en-US" smtClean="0"/>
              <a:pPr/>
              <a:t>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C8589A-4D31-4751-ADEC-A395D55A443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mediaeducationlab.com/node/62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wmf"/><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wmf"/><Relationship Id="rId5" Type="http://schemas.openxmlformats.org/officeDocument/2006/relationships/image" Target="../media/image4.jpe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mediaeducationlab.com/teacher-case-study-video-elementary"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CJn_jC4FNDo&amp;safety_mode=true&amp;persist_safety_mode=1" TargetMode="External"/><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Copyright Clarity</a:t>
            </a:r>
            <a:endParaRPr lang="en-US" dirty="0"/>
          </a:p>
        </p:txBody>
      </p:sp>
      <p:sp>
        <p:nvSpPr>
          <p:cNvPr id="3" name="Subtitle 2"/>
          <p:cNvSpPr>
            <a:spLocks noGrp="1"/>
          </p:cNvSpPr>
          <p:nvPr>
            <p:ph type="subTitle" idx="1"/>
          </p:nvPr>
        </p:nvSpPr>
        <p:spPr/>
        <p:txBody>
          <a:bodyPr/>
          <a:lstStyle/>
          <a:p>
            <a:r>
              <a:rPr lang="en-US" dirty="0" smtClean="0"/>
              <a:t>By Renee Hobbs</a:t>
            </a:r>
            <a:endParaRPr lang="en-US" dirty="0"/>
          </a:p>
        </p:txBody>
      </p:sp>
      <p:pic>
        <p:nvPicPr>
          <p:cNvPr id="18434" name="Picture 2" descr="http://mediaeducationlab.com/sites/mediaeducationlab.com/files/imagecache/slideshow_thumbnail/workshop/Picture+248_1.png">
            <a:hlinkClick r:id="rId3"/>
          </p:cNvPr>
          <p:cNvPicPr>
            <a:picLocks noChangeAspect="1" noChangeArrowheads="1"/>
          </p:cNvPicPr>
          <p:nvPr/>
        </p:nvPicPr>
        <p:blipFill>
          <a:blip r:embed="rId4" cstate="print"/>
          <a:srcRect/>
          <a:stretch>
            <a:fillRect/>
          </a:stretch>
        </p:blipFill>
        <p:spPr bwMode="auto">
          <a:xfrm>
            <a:off x="381000" y="609600"/>
            <a:ext cx="2286000" cy="22860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4343400" cy="1143000"/>
          </a:xfrm>
        </p:spPr>
        <p:txBody>
          <a:bodyPr/>
          <a:lstStyle/>
          <a:p>
            <a:r>
              <a:rPr lang="en-US" dirty="0" smtClean="0"/>
              <a:t>Final Thoughts…</a:t>
            </a:r>
            <a:endParaRPr lang="en-US" dirty="0"/>
          </a:p>
        </p:txBody>
      </p:sp>
      <p:sp>
        <p:nvSpPr>
          <p:cNvPr id="3" name="TextBox 2"/>
          <p:cNvSpPr txBox="1"/>
          <p:nvPr/>
        </p:nvSpPr>
        <p:spPr>
          <a:xfrm>
            <a:off x="609600" y="1905000"/>
            <a:ext cx="2438400" cy="3816429"/>
          </a:xfrm>
          <a:prstGeom prst="rect">
            <a:avLst/>
          </a:prstGeom>
          <a:noFill/>
        </p:spPr>
        <p:txBody>
          <a:bodyPr wrap="square" rtlCol="0">
            <a:spAutoFit/>
          </a:bodyPr>
          <a:lstStyle/>
          <a:p>
            <a:r>
              <a:rPr lang="en-US" sz="2800" dirty="0" smtClean="0"/>
              <a:t>Please finish reading the book as time allows.  </a:t>
            </a:r>
          </a:p>
          <a:p>
            <a:endParaRPr lang="en-US" sz="2800" dirty="0" smtClean="0"/>
          </a:p>
          <a:p>
            <a:r>
              <a:rPr lang="en-US" sz="2800" dirty="0" smtClean="0"/>
              <a:t>We will revisit copyright in April.</a:t>
            </a:r>
          </a:p>
          <a:p>
            <a:endParaRPr lang="en-US" dirty="0"/>
          </a:p>
        </p:txBody>
      </p:sp>
      <p:pic>
        <p:nvPicPr>
          <p:cNvPr id="13316" name="Picture 4" descr="http://www.cartoonstock.com/lowres/aba0099l.jpg"/>
          <p:cNvPicPr>
            <a:picLocks noChangeAspect="1" noChangeArrowheads="1"/>
          </p:cNvPicPr>
          <p:nvPr/>
        </p:nvPicPr>
        <p:blipFill>
          <a:blip r:embed="rId3" cstate="print"/>
          <a:srcRect/>
          <a:stretch>
            <a:fillRect/>
          </a:stretch>
        </p:blipFill>
        <p:spPr bwMode="auto">
          <a:xfrm>
            <a:off x="4267200" y="50800"/>
            <a:ext cx="4681728" cy="6502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What is copyright</a:t>
            </a:r>
            <a:r>
              <a:rPr lang="en-US" b="1" dirty="0" smtClean="0"/>
              <a:t>?</a:t>
            </a:r>
            <a:endParaRPr lang="en-US" dirty="0"/>
          </a:p>
        </p:txBody>
      </p:sp>
      <p:sp>
        <p:nvSpPr>
          <p:cNvPr id="3" name="Content Placeholder 2"/>
          <p:cNvSpPr>
            <a:spLocks noGrp="1"/>
          </p:cNvSpPr>
          <p:nvPr>
            <p:ph idx="1"/>
          </p:nvPr>
        </p:nvSpPr>
        <p:spPr>
          <a:xfrm>
            <a:off x="1295400" y="1219200"/>
            <a:ext cx="7315200" cy="1371600"/>
          </a:xfrm>
        </p:spPr>
        <p:txBody>
          <a:bodyPr>
            <a:normAutofit fontScale="92500" lnSpcReduction="10000"/>
          </a:bodyPr>
          <a:lstStyle/>
          <a:p>
            <a:r>
              <a:rPr lang="en-US" dirty="0"/>
              <a:t>Only tangible forms of expression (e.g., a book, play, drawing, film, or photo, etc.) are copyrightable. </a:t>
            </a:r>
            <a:endParaRPr lang="en-US" dirty="0" smtClean="0"/>
          </a:p>
          <a:p>
            <a:endParaRPr lang="en-US" dirty="0"/>
          </a:p>
        </p:txBody>
      </p:sp>
      <p:pic>
        <p:nvPicPr>
          <p:cNvPr id="16386" name="Picture 2" descr="C:\Documents and Settings\ack010273\Local Settings\Temporary Internet Files\Content.IE5\FA5USVV7\MC900096113[1].wmf"/>
          <p:cNvPicPr>
            <a:picLocks noChangeAspect="1" noChangeArrowheads="1"/>
          </p:cNvPicPr>
          <p:nvPr/>
        </p:nvPicPr>
        <p:blipFill>
          <a:blip r:embed="rId3" cstate="print"/>
          <a:srcRect/>
          <a:stretch>
            <a:fillRect/>
          </a:stretch>
        </p:blipFill>
        <p:spPr bwMode="auto">
          <a:xfrm rot="20639916">
            <a:off x="6157011" y="4155284"/>
            <a:ext cx="2712197" cy="2374900"/>
          </a:xfrm>
          <a:prstGeom prst="rect">
            <a:avLst/>
          </a:prstGeom>
          <a:noFill/>
        </p:spPr>
      </p:pic>
      <p:pic>
        <p:nvPicPr>
          <p:cNvPr id="16387" name="Picture 3" descr="C:\Documents and Settings\ack010273\Local Settings\Temporary Internet Files\Content.IE5\DWII9E0Z\MC900433865[1].png"/>
          <p:cNvPicPr>
            <a:picLocks noChangeAspect="1" noChangeArrowheads="1"/>
          </p:cNvPicPr>
          <p:nvPr/>
        </p:nvPicPr>
        <p:blipFill>
          <a:blip r:embed="rId4" cstate="print"/>
          <a:srcRect/>
          <a:stretch>
            <a:fillRect/>
          </a:stretch>
        </p:blipFill>
        <p:spPr bwMode="auto">
          <a:xfrm>
            <a:off x="3276600" y="4419600"/>
            <a:ext cx="1828800" cy="1828800"/>
          </a:xfrm>
          <a:prstGeom prst="rect">
            <a:avLst/>
          </a:prstGeom>
          <a:noFill/>
        </p:spPr>
      </p:pic>
      <p:pic>
        <p:nvPicPr>
          <p:cNvPr id="16389" name="Picture 5" descr="C:\Documents and Settings\ack010273\Local Settings\Temporary Internet Files\Content.IE5\DWII9E0Z\MP900438615[1].jpg"/>
          <p:cNvPicPr>
            <a:picLocks noChangeAspect="1" noChangeArrowheads="1"/>
          </p:cNvPicPr>
          <p:nvPr/>
        </p:nvPicPr>
        <p:blipFill>
          <a:blip r:embed="rId5" cstate="print"/>
          <a:srcRect/>
          <a:stretch>
            <a:fillRect/>
          </a:stretch>
        </p:blipFill>
        <p:spPr bwMode="auto">
          <a:xfrm>
            <a:off x="228600" y="3810000"/>
            <a:ext cx="3084451" cy="2597150"/>
          </a:xfrm>
          <a:prstGeom prst="rect">
            <a:avLst/>
          </a:prstGeom>
          <a:noFill/>
        </p:spPr>
      </p:pic>
      <p:pic>
        <p:nvPicPr>
          <p:cNvPr id="16390" name="Picture 6" descr="C:\Documents and Settings\ack010273\Local Settings\Temporary Internet Files\Content.IE5\DWII9E0Z\MC900383370[1].wmf"/>
          <p:cNvPicPr>
            <a:picLocks noChangeAspect="1" noChangeArrowheads="1"/>
          </p:cNvPicPr>
          <p:nvPr/>
        </p:nvPicPr>
        <p:blipFill>
          <a:blip r:embed="rId6" cstate="print"/>
          <a:srcRect/>
          <a:stretch>
            <a:fillRect/>
          </a:stretch>
        </p:blipFill>
        <p:spPr bwMode="auto">
          <a:xfrm>
            <a:off x="228600" y="2133600"/>
            <a:ext cx="1839999" cy="1519370"/>
          </a:xfrm>
          <a:prstGeom prst="rect">
            <a:avLst/>
          </a:prstGeom>
          <a:noFill/>
        </p:spPr>
      </p:pic>
      <p:pic>
        <p:nvPicPr>
          <p:cNvPr id="16391" name="Picture 7" descr="C:\Documents and Settings\ack010273\Local Settings\Temporary Internet Files\Content.IE5\FA5USVV7\MP900443185[1].jpg"/>
          <p:cNvPicPr>
            <a:picLocks noChangeAspect="1" noChangeArrowheads="1"/>
          </p:cNvPicPr>
          <p:nvPr/>
        </p:nvPicPr>
        <p:blipFill>
          <a:blip r:embed="rId7" cstate="print"/>
          <a:srcRect/>
          <a:stretch>
            <a:fillRect/>
          </a:stretch>
        </p:blipFill>
        <p:spPr bwMode="auto">
          <a:xfrm>
            <a:off x="-10855946" y="-6021380"/>
            <a:ext cx="5510327" cy="8139817"/>
          </a:xfrm>
          <a:prstGeom prst="rect">
            <a:avLst/>
          </a:prstGeom>
          <a:noFill/>
        </p:spPr>
      </p:pic>
      <p:pic>
        <p:nvPicPr>
          <p:cNvPr id="16393" name="Picture 9" descr="SpeakNow: Glog from pictures, text, video and sounds"/>
          <p:cNvPicPr>
            <a:picLocks noChangeAspect="1" noChangeArrowheads="1"/>
          </p:cNvPicPr>
          <p:nvPr/>
        </p:nvPicPr>
        <p:blipFill>
          <a:blip r:embed="rId8" cstate="print"/>
          <a:srcRect/>
          <a:stretch>
            <a:fillRect/>
          </a:stretch>
        </p:blipFill>
        <p:spPr bwMode="auto">
          <a:xfrm>
            <a:off x="4876800" y="2438400"/>
            <a:ext cx="1791793" cy="242887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Are there any copyright limitations</a:t>
            </a:r>
            <a:r>
              <a:rPr lang="en-US" b="1" dirty="0" smtClean="0"/>
              <a:t>?</a:t>
            </a:r>
            <a:endParaRPr lang="en-US" dirty="0"/>
          </a:p>
        </p:txBody>
      </p:sp>
      <p:pic>
        <p:nvPicPr>
          <p:cNvPr id="6145" name="Picture 1" descr="C:\Documents and Settings\ack010273\Local Settings\Temporary Internet Files\Content.IE5\FA5USVV7\MP900443185[1].jpg"/>
          <p:cNvPicPr>
            <a:picLocks noChangeAspect="1" noChangeArrowheads="1"/>
          </p:cNvPicPr>
          <p:nvPr/>
        </p:nvPicPr>
        <p:blipFill>
          <a:blip r:embed="rId3" cstate="print"/>
          <a:srcRect/>
          <a:stretch>
            <a:fillRect/>
          </a:stretch>
        </p:blipFill>
        <p:spPr bwMode="auto">
          <a:xfrm>
            <a:off x="533400" y="1752600"/>
            <a:ext cx="2695281" cy="3981450"/>
          </a:xfrm>
          <a:prstGeom prst="rect">
            <a:avLst/>
          </a:prstGeom>
          <a:solidFill>
            <a:srgbClr val="000000">
              <a:shade val="95000"/>
            </a:srgbClr>
          </a:solidFill>
          <a:ln w="444500" cap="sq">
            <a:solidFill>
              <a:schemeClr val="bg2">
                <a:lumMod val="75000"/>
              </a:schemeClr>
            </a:solidFill>
            <a:miter lim="800000"/>
          </a:ln>
          <a:effectLst>
            <a:outerShdw blurRad="254000" dist="190500" dir="2700000" sy="90000" algn="bl" rotWithShape="0">
              <a:srgbClr val="000000">
                <a:alpha val="40000"/>
              </a:srgbClr>
            </a:outerShdw>
          </a:effectLst>
        </p:spPr>
      </p:pic>
      <p:sp>
        <p:nvSpPr>
          <p:cNvPr id="4" name="TextBox 3"/>
          <p:cNvSpPr txBox="1"/>
          <p:nvPr/>
        </p:nvSpPr>
        <p:spPr>
          <a:xfrm>
            <a:off x="4191000" y="2438400"/>
            <a:ext cx="4343400" cy="1938992"/>
          </a:xfrm>
          <a:prstGeom prst="rect">
            <a:avLst/>
          </a:prstGeom>
          <a:noFill/>
        </p:spPr>
        <p:txBody>
          <a:bodyPr wrap="square" rtlCol="0">
            <a:spAutoFit/>
          </a:bodyPr>
          <a:lstStyle/>
          <a:p>
            <a:r>
              <a:rPr lang="en-US" sz="4000" b="1" dirty="0" smtClean="0"/>
              <a:t>1. First Sale</a:t>
            </a:r>
            <a:endParaRPr lang="en-US" sz="4000" dirty="0"/>
          </a:p>
          <a:p>
            <a:r>
              <a:rPr lang="en-US" sz="4000" b="1" dirty="0" smtClean="0"/>
              <a:t>2. Public Domain</a:t>
            </a:r>
            <a:endParaRPr lang="en-US" sz="4000" dirty="0"/>
          </a:p>
          <a:p>
            <a:r>
              <a:rPr lang="en-US" sz="4000" b="1" dirty="0" smtClean="0"/>
              <a:t>3. Fair </a:t>
            </a:r>
            <a:r>
              <a:rPr lang="en-US" sz="4000" b="1" dirty="0"/>
              <a:t>Use</a:t>
            </a:r>
            <a:r>
              <a:rPr lang="en-US" sz="4000"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New Instructional </a:t>
            </a:r>
            <a:r>
              <a:rPr lang="en-US" b="1" dirty="0" smtClean="0"/>
              <a:t>Practices</a:t>
            </a:r>
            <a:endParaRPr lang="en-US" dirty="0"/>
          </a:p>
        </p:txBody>
      </p:sp>
      <p:pic>
        <p:nvPicPr>
          <p:cNvPr id="5122" name="Picture 2" descr="YouTube"/>
          <p:cNvPicPr>
            <a:picLocks noChangeAspect="1" noChangeArrowheads="1"/>
          </p:cNvPicPr>
          <p:nvPr/>
        </p:nvPicPr>
        <p:blipFill>
          <a:blip r:embed="rId3" cstate="print"/>
          <a:srcRect/>
          <a:stretch>
            <a:fillRect/>
          </a:stretch>
        </p:blipFill>
        <p:spPr bwMode="auto">
          <a:xfrm>
            <a:off x="1219200" y="1447800"/>
            <a:ext cx="1524000" cy="1524000"/>
          </a:xfrm>
          <a:prstGeom prst="rect">
            <a:avLst/>
          </a:prstGeom>
          <a:noFill/>
        </p:spPr>
      </p:pic>
      <p:pic>
        <p:nvPicPr>
          <p:cNvPr id="5" name="Picture 4"/>
          <p:cNvPicPr/>
          <p:nvPr/>
        </p:nvPicPr>
        <p:blipFill>
          <a:blip r:embed="rId4" cstate="print"/>
          <a:srcRect l="1603" t="19231" r="69071" b="30769"/>
          <a:stretch>
            <a:fillRect/>
          </a:stretch>
        </p:blipFill>
        <p:spPr bwMode="auto">
          <a:xfrm>
            <a:off x="5486400" y="1752600"/>
            <a:ext cx="3221465" cy="2305050"/>
          </a:xfrm>
          <a:prstGeom prst="rect">
            <a:avLst/>
          </a:prstGeom>
          <a:noFill/>
          <a:ln w="9525">
            <a:noFill/>
            <a:miter lim="800000"/>
            <a:headEnd/>
            <a:tailEnd/>
          </a:ln>
        </p:spPr>
      </p:pic>
      <p:pic>
        <p:nvPicPr>
          <p:cNvPr id="6" name="Picture 5"/>
          <p:cNvPicPr/>
          <p:nvPr/>
        </p:nvPicPr>
        <p:blipFill>
          <a:blip r:embed="rId5" cstate="print"/>
          <a:srcRect l="4006" t="17788" r="63141" b="6250"/>
          <a:stretch>
            <a:fillRect/>
          </a:stretch>
        </p:blipFill>
        <p:spPr bwMode="auto">
          <a:xfrm>
            <a:off x="1219200" y="3581400"/>
            <a:ext cx="3352800" cy="275272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is </a:t>
            </a:r>
            <a:r>
              <a:rPr lang="en-US" b="1" dirty="0" err="1"/>
              <a:t>transformativeness</a:t>
            </a:r>
            <a:r>
              <a:rPr lang="en-US" b="1" dirty="0"/>
              <a:t> and why does it matter?</a:t>
            </a:r>
            <a:endParaRPr lang="en-US" dirty="0"/>
          </a:p>
        </p:txBody>
      </p:sp>
      <p:pic>
        <p:nvPicPr>
          <p:cNvPr id="4099" name="Picture 3"/>
          <p:cNvPicPr>
            <a:picLocks noChangeAspect="1" noChangeArrowheads="1"/>
          </p:cNvPicPr>
          <p:nvPr/>
        </p:nvPicPr>
        <p:blipFill>
          <a:blip r:embed="rId3" cstate="print"/>
          <a:srcRect/>
          <a:stretch>
            <a:fillRect/>
          </a:stretch>
        </p:blipFill>
        <p:spPr bwMode="auto">
          <a:xfrm>
            <a:off x="0" y="1447800"/>
            <a:ext cx="4681108" cy="2895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00" name="Picture 4"/>
          <p:cNvPicPr>
            <a:picLocks noChangeAspect="1" noChangeArrowheads="1"/>
          </p:cNvPicPr>
          <p:nvPr/>
        </p:nvPicPr>
        <p:blipFill>
          <a:blip r:embed="rId4" cstate="print"/>
          <a:srcRect/>
          <a:stretch>
            <a:fillRect/>
          </a:stretch>
        </p:blipFill>
        <p:spPr bwMode="auto">
          <a:xfrm>
            <a:off x="4191000" y="3797754"/>
            <a:ext cx="4952999" cy="30602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Adams12 District Policy</a:t>
            </a:r>
            <a:endParaRPr lang="en-US" dirty="0"/>
          </a:p>
        </p:txBody>
      </p:sp>
      <p:pic>
        <p:nvPicPr>
          <p:cNvPr id="3" name="Picture 2"/>
          <p:cNvPicPr/>
          <p:nvPr/>
        </p:nvPicPr>
        <p:blipFill>
          <a:blip r:embed="rId3" cstate="print"/>
          <a:srcRect l="60897" t="22596" r="8173" b="19712"/>
          <a:stretch>
            <a:fillRect/>
          </a:stretch>
        </p:blipFill>
        <p:spPr bwMode="auto">
          <a:xfrm>
            <a:off x="381000" y="1295400"/>
            <a:ext cx="8534400" cy="50292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Case Studies:</a:t>
            </a:r>
            <a:endParaRPr lang="en-US" dirty="0"/>
          </a:p>
        </p:txBody>
      </p:sp>
      <p:sp>
        <p:nvSpPr>
          <p:cNvPr id="3" name="TextBox 2"/>
          <p:cNvSpPr txBox="1"/>
          <p:nvPr/>
        </p:nvSpPr>
        <p:spPr>
          <a:xfrm>
            <a:off x="685800" y="1752600"/>
            <a:ext cx="8229600" cy="4308872"/>
          </a:xfrm>
          <a:prstGeom prst="rect">
            <a:avLst/>
          </a:prstGeom>
          <a:noFill/>
        </p:spPr>
        <p:txBody>
          <a:bodyPr wrap="square" rtlCol="0">
            <a:spAutoFit/>
          </a:bodyPr>
          <a:lstStyle/>
          <a:p>
            <a:r>
              <a:rPr lang="en-US" sz="3200" dirty="0"/>
              <a:t>To decide whether a use is a fair use, courts look at four factors:</a:t>
            </a:r>
          </a:p>
          <a:p>
            <a:pPr marL="514350" lvl="0" indent="-514350">
              <a:buFont typeface="+mj-lt"/>
              <a:buAutoNum type="arabicPeriod"/>
            </a:pPr>
            <a:r>
              <a:rPr lang="en-US" sz="3200" dirty="0"/>
              <a:t>the purpose and character of the </a:t>
            </a:r>
            <a:r>
              <a:rPr lang="en-US" sz="3200" dirty="0" smtClean="0"/>
              <a:t>use (has use been transformed?)</a:t>
            </a:r>
            <a:endParaRPr lang="en-US" sz="3200" dirty="0"/>
          </a:p>
          <a:p>
            <a:pPr marL="514350" lvl="0" indent="-514350">
              <a:buFont typeface="+mj-lt"/>
              <a:buAutoNum type="arabicPeriod"/>
            </a:pPr>
            <a:r>
              <a:rPr lang="en-US" sz="3200" dirty="0"/>
              <a:t>the nature of the copyrighted </a:t>
            </a:r>
            <a:r>
              <a:rPr lang="en-US" sz="3200" dirty="0" smtClean="0"/>
              <a:t>(original) work</a:t>
            </a:r>
            <a:endParaRPr lang="en-US" sz="3200" dirty="0"/>
          </a:p>
          <a:p>
            <a:pPr marL="514350" lvl="0" indent="-514350">
              <a:buFont typeface="+mj-lt"/>
              <a:buAutoNum type="arabicPeriod"/>
            </a:pPr>
            <a:r>
              <a:rPr lang="en-US" sz="3200" dirty="0"/>
              <a:t>the amount </a:t>
            </a:r>
            <a:r>
              <a:rPr lang="en-US" sz="3200" dirty="0" smtClean="0"/>
              <a:t>of work used</a:t>
            </a:r>
            <a:endParaRPr lang="en-US" sz="3200" dirty="0"/>
          </a:p>
          <a:p>
            <a:pPr marL="514350" lvl="0" indent="-514350">
              <a:buFont typeface="+mj-lt"/>
              <a:buAutoNum type="arabicPeriod"/>
            </a:pPr>
            <a:r>
              <a:rPr lang="en-US" sz="3200" dirty="0"/>
              <a:t>the effect of the use on the market for the original</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TEACHER CASE STUDY VIDEO: Elementary</a:t>
            </a:r>
          </a:p>
        </p:txBody>
      </p:sp>
      <p:pic>
        <p:nvPicPr>
          <p:cNvPr id="3" name="Picture 2">
            <a:hlinkClick r:id="rId3"/>
          </p:cNvPr>
          <p:cNvPicPr/>
          <p:nvPr/>
        </p:nvPicPr>
        <p:blipFill>
          <a:blip r:embed="rId4" cstate="print"/>
          <a:srcRect l="7853" t="22596" r="71955" b="21154"/>
          <a:stretch>
            <a:fillRect/>
          </a:stretch>
        </p:blipFill>
        <p:spPr bwMode="auto">
          <a:xfrm>
            <a:off x="2209800" y="2362200"/>
            <a:ext cx="4572000" cy="4419600"/>
          </a:xfrm>
          <a:prstGeom prst="rect">
            <a:avLst/>
          </a:prstGeom>
          <a:noFill/>
          <a:ln w="9525">
            <a:noFill/>
            <a:miter lim="800000"/>
            <a:headEnd/>
            <a:tailEnd/>
          </a:ln>
        </p:spPr>
      </p:pic>
      <p:sp>
        <p:nvSpPr>
          <p:cNvPr id="4" name="TextBox 3"/>
          <p:cNvSpPr txBox="1"/>
          <p:nvPr/>
        </p:nvSpPr>
        <p:spPr>
          <a:xfrm>
            <a:off x="1219200" y="1515070"/>
            <a:ext cx="6629400" cy="923330"/>
          </a:xfrm>
          <a:prstGeom prst="rect">
            <a:avLst/>
          </a:prstGeom>
          <a:noFill/>
        </p:spPr>
        <p:txBody>
          <a:bodyPr wrap="square" rtlCol="0">
            <a:spAutoFit/>
          </a:bodyPr>
          <a:lstStyle/>
          <a:p>
            <a:r>
              <a:rPr lang="en-US" dirty="0" smtClean="0"/>
              <a:t>Elementary school teachers strengthen critical thinking skills using copyrighted materials to create their own public service announcements (PSAs).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Fair(y) Use Tale</a:t>
            </a:r>
            <a:r>
              <a:rPr lang="en-US" dirty="0" smtClean="0"/>
              <a:t> on YouTube</a:t>
            </a:r>
            <a:endParaRPr lang="en-US" dirty="0"/>
          </a:p>
        </p:txBody>
      </p:sp>
      <p:sp>
        <p:nvSpPr>
          <p:cNvPr id="5" name="TextBox 4"/>
          <p:cNvSpPr txBox="1"/>
          <p:nvPr/>
        </p:nvSpPr>
        <p:spPr>
          <a:xfrm>
            <a:off x="1295400" y="1752600"/>
            <a:ext cx="6858000" cy="1200329"/>
          </a:xfrm>
          <a:prstGeom prst="rect">
            <a:avLst/>
          </a:prstGeom>
          <a:noFill/>
        </p:spPr>
        <p:txBody>
          <a:bodyPr wrap="square" rtlCol="0">
            <a:spAutoFit/>
          </a:bodyPr>
          <a:lstStyle/>
          <a:p>
            <a:r>
              <a:rPr lang="en-US" dirty="0" smtClean="0"/>
              <a:t>Professor Eric </a:t>
            </a:r>
            <a:r>
              <a:rPr lang="en-US" dirty="0" err="1" smtClean="0"/>
              <a:t>Faden</a:t>
            </a:r>
            <a:r>
              <a:rPr lang="en-US" dirty="0" smtClean="0"/>
              <a:t> of </a:t>
            </a:r>
            <a:r>
              <a:rPr lang="en-US" dirty="0" err="1" smtClean="0"/>
              <a:t>Bucknell</a:t>
            </a:r>
            <a:r>
              <a:rPr lang="en-US" dirty="0" smtClean="0"/>
              <a:t> University created a humorous, yet informative, review of copyright principles delivered through the words of Disney characters.  </a:t>
            </a:r>
          </a:p>
          <a:p>
            <a:endParaRPr lang="en-US" dirty="0"/>
          </a:p>
        </p:txBody>
      </p:sp>
      <p:pic>
        <p:nvPicPr>
          <p:cNvPr id="6" name="Picture 5">
            <a:hlinkClick r:id="rId3"/>
          </p:cNvPr>
          <p:cNvPicPr/>
          <p:nvPr/>
        </p:nvPicPr>
        <p:blipFill>
          <a:blip r:embed="rId4" cstate="print"/>
          <a:srcRect l="3307" t="37782" r="74029" b="21456"/>
          <a:stretch>
            <a:fillRect/>
          </a:stretch>
        </p:blipFill>
        <p:spPr bwMode="auto">
          <a:xfrm>
            <a:off x="1752600" y="2895600"/>
            <a:ext cx="5562600" cy="3733800"/>
          </a:xfrm>
          <a:prstGeom prst="rect">
            <a:avLst/>
          </a:prstGeom>
          <a:noFill/>
          <a:ln w="9525">
            <a:no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Copyright Clarity&amp;quot;&quot;/&gt;&lt;property id=&quot;20307&quot; value=&quot;256&quot;/&gt;&lt;/object&gt;&lt;object type=&quot;3&quot; unique_id=&quot;10005&quot;&gt;&lt;property id=&quot;20148&quot; value=&quot;5&quot;/&gt;&lt;property id=&quot;20300&quot; value=&quot;Slide 2 - &amp;quot;What is copyright?&amp;quot;&quot;/&gt;&lt;property id=&quot;20307&quot; value=&quot;257&quot;/&gt;&lt;/object&gt;&lt;object type=&quot;3&quot; unique_id=&quot;10006&quot;&gt;&lt;property id=&quot;20148&quot; value=&quot;5&quot;/&gt;&lt;property id=&quot;20300&quot; value=&quot;Slide 3 - &amp;quot;Are there any copyright limitations?&amp;quot;&quot;/&gt;&lt;property id=&quot;20307&quot; value=&quot;258&quot;/&gt;&lt;/object&gt;&lt;object type=&quot;3&quot; unique_id=&quot;10007&quot;&gt;&lt;property id=&quot;20148&quot; value=&quot;5&quot;/&gt;&lt;property id=&quot;20300&quot; value=&quot;Slide 4 - &amp;quot;New Instructional Practices&amp;quot;&quot;/&gt;&lt;property id=&quot;20307&quot; value=&quot;259&quot;/&gt;&lt;/object&gt;&lt;object type=&quot;3&quot; unique_id=&quot;10008&quot;&gt;&lt;property id=&quot;20148&quot; value=&quot;5&quot;/&gt;&lt;property id=&quot;20300&quot; value=&quot;Slide 5 - &amp;quot;What is transformativeness and why does it matter?&amp;quot;&quot;/&gt;&lt;property id=&quot;20307&quot; value=&quot;260&quot;/&gt;&lt;/object&gt;&lt;object type=&quot;3&quot; unique_id=&quot;10009&quot;&gt;&lt;property id=&quot;20148&quot; value=&quot;5&quot;/&gt;&lt;property id=&quot;20300&quot; value=&quot;Slide 7 - &amp;quot;Case Studies:&amp;quot;&quot;/&gt;&lt;property id=&quot;20307&quot; value=&quot;264&quot;/&gt;&lt;/object&gt;&lt;object type=&quot;3&quot; unique_id=&quot;10010&quot;&gt;&lt;property id=&quot;20148&quot; value=&quot;5&quot;/&gt;&lt;property id=&quot;20300&quot; value=&quot;Slide 8 - &amp;quot;TEACHER CASE STUDY VIDEO: Elementary&amp;quot;&quot;/&gt;&lt;property id=&quot;20307&quot; value=&quot;261&quot;/&gt;&lt;/object&gt;&lt;object type=&quot;3&quot; unique_id=&quot;10011&quot;&gt;&lt;property id=&quot;20148&quot; value=&quot;5&quot;/&gt;&lt;property id=&quot;20300&quot; value=&quot;Slide 9 - &amp;quot;A Fair(y) Use Tale on YouTube&amp;quot;&quot;/&gt;&lt;property id=&quot;20307&quot; value=&quot;263&quot;/&gt;&lt;/object&gt;&lt;object type=&quot;3&quot; unique_id=&quot;10122&quot;&gt;&lt;property id=&quot;20148&quot; value=&quot;5&quot;/&gt;&lt;property id=&quot;20300&quot; value=&quot;Slide 10 - &amp;quot;Final Thoughts…&amp;quot;&quot;/&gt;&lt;property id=&quot;20307&quot; value=&quot;265&quot;/&gt;&lt;/object&gt;&lt;object type=&quot;3&quot; unique_id=&quot;10143&quot;&gt;&lt;property id=&quot;20148&quot; value=&quot;5&quot;/&gt;&lt;property id=&quot;20300&quot; value=&quot;Slide 6 - &amp;quot;Adams12 District Policy&amp;quot;&quot;/&gt;&lt;property id=&quot;20307&quot; value=&quot;266&quot;/&gt;&lt;/object&gt;&lt;/object&gt;&lt;/object&gt;&lt;/database&gt;"/>
  <p:tag name="SECTOMILLISECCONVERTED" val="1"/>
</p:tagLst>
</file>

<file path=ppt/theme/theme1.xml><?xml version="1.0" encoding="utf-8"?>
<a:theme xmlns:a="http://schemas.openxmlformats.org/drawingml/2006/main" name="Office Them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TotalTime>
  <Words>1390</Words>
  <Application>Microsoft Office PowerPoint</Application>
  <PresentationFormat>On-screen Show (4:3)</PresentationFormat>
  <Paragraphs>142</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Copyright Clarity</vt:lpstr>
      <vt:lpstr>What is copyright?</vt:lpstr>
      <vt:lpstr>Are there any copyright limitations?</vt:lpstr>
      <vt:lpstr>New Instructional Practices</vt:lpstr>
      <vt:lpstr>What is transformativeness and why does it matter?</vt:lpstr>
      <vt:lpstr>Adams12 District Policy</vt:lpstr>
      <vt:lpstr>Case Studies:</vt:lpstr>
      <vt:lpstr>TEACHER CASE STUDY VIDEO: Elementary</vt:lpstr>
      <vt:lpstr>A Fair(y) Use Tale on YouTube</vt:lpstr>
      <vt:lpstr>Final Thoughts…</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Copyright Clarity</dc:title>
  <dc:creator>.</dc:creator>
  <cp:lastModifiedBy>.</cp:lastModifiedBy>
  <cp:revision>27</cp:revision>
  <dcterms:created xsi:type="dcterms:W3CDTF">2011-02-04T22:31:43Z</dcterms:created>
  <dcterms:modified xsi:type="dcterms:W3CDTF">2011-02-07T17:16:02Z</dcterms:modified>
</cp:coreProperties>
</file>