
<file path=[Content_Types].xml><?xml version="1.0" encoding="utf-8"?>
<Types xmlns="http://schemas.openxmlformats.org/package/2006/content-types"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Override PartName="/ppt/tags/tag49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theme/themeOverride1.xml" ContentType="application/vnd.openxmlformats-officedocument.themeOverride+xml"/>
  <Override PartName="/ppt/tags/tag29.xml" ContentType="application/vnd.openxmlformats-officedocument.presentationml.tags+xml"/>
  <Override PartName="/ppt/tags/tag38.xml" ContentType="application/vnd.openxmlformats-officedocument.presentationml.tags+xml"/>
  <Override PartName="/ppt/tags/tag47.xml" ContentType="application/vnd.openxmlformats-officedocument.presentationml.tags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tags/tag16.xml" ContentType="application/vnd.openxmlformats-officedocument.presentationml.tags+xml"/>
  <Override PartName="/ppt/tags/tag18.xml" ContentType="application/vnd.openxmlformats-officedocument.presentationml.tags+xml"/>
  <Override PartName="/ppt/tags/tag27.xml" ContentType="application/vnd.openxmlformats-officedocument.presentationml.tags+xml"/>
  <Override PartName="/ppt/tags/tag36.xml" ContentType="application/vnd.openxmlformats-officedocument.presentationml.tags+xml"/>
  <Override PartName="/ppt/tags/tag45.xml" ContentType="application/vnd.openxmlformats-officedocument.presentationml.tag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34.xml" ContentType="application/vnd.openxmlformats-officedocument.presentationml.tags+xml"/>
  <Override PartName="/ppt/tags/tag43.xml" ContentType="application/vnd.openxmlformats-officedocument.presentationml.tags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tags/tag32.xml" ContentType="application/vnd.openxmlformats-officedocument.presentationml.tags+xml"/>
  <Override PartName="/ppt/tags/tag41.xml" ContentType="application/vnd.openxmlformats-officedocument.presentationml.tags+xml"/>
  <Override PartName="/ppt/tags/tag50.xml" ContentType="application/vnd.openxmlformats-officedocument.presentationml.tag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tags/tag30.xml" ContentType="application/vnd.openxmlformats-officedocument.presentationml.tag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Default Extension="emf" ContentType="image/x-emf"/>
  <Override PartName="/ppt/tags/tag39.xml" ContentType="application/vnd.openxmlformats-officedocument.presentationml.tag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tags/tag19.xml" ContentType="application/vnd.openxmlformats-officedocument.presentationml.tags+xml"/>
  <Override PartName="/ppt/tags/tag28.xml" ContentType="application/vnd.openxmlformats-officedocument.presentationml.tags+xml"/>
  <Override PartName="/ppt/tags/tag37.xml" ContentType="application/vnd.openxmlformats-officedocument.presentationml.tags+xml"/>
  <Override PartName="/ppt/tags/tag48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tags/tag17.xml" ContentType="application/vnd.openxmlformats-officedocument.presentationml.tags+xml"/>
  <Override PartName="/ppt/tags/tag26.xml" ContentType="application/vnd.openxmlformats-officedocument.presentationml.tags+xml"/>
  <Override PartName="/ppt/tags/tag35.xml" ContentType="application/vnd.openxmlformats-officedocument.presentationml.tags+xml"/>
  <Override PartName="/ppt/tags/tag46.xml" ContentType="application/vnd.openxmlformats-officedocument.presentationml.tag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tags/tag15.xml" ContentType="application/vnd.openxmlformats-officedocument.presentationml.tags+xml"/>
  <Override PartName="/ppt/tags/tag24.xml" ContentType="application/vnd.openxmlformats-officedocument.presentationml.tags+xml"/>
  <Override PartName="/ppt/tags/tag33.xml" ContentType="application/vnd.openxmlformats-officedocument.presentationml.tags+xml"/>
  <Override PartName="/ppt/tags/tag44.xml" ContentType="application/vnd.openxmlformats-officedocument.presentationml.tags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tags/tag31.xml" ContentType="application/vnd.openxmlformats-officedocument.presentationml.tags+xml"/>
  <Override PartName="/ppt/tags/tag40.xml" ContentType="application/vnd.openxmlformats-officedocument.presentationml.tags+xml"/>
  <Override PartName="/ppt/tags/tag42.xml" ContentType="application/vnd.openxmlformats-officedocument.presentationml.tags+xml"/>
  <Override PartName="/ppt/slides/slide8.xml" ContentType="application/vnd.openxmlformats-officedocument.presentationml.slide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3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custDataLst>
    <p:tags r:id="rId26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114" y="-3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Oval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Oval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Oval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2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7255C2-EE1B-4EFE-86EE-1EB4759B6B48}" type="datetimeFigureOut">
              <a:rPr lang="en-US"/>
              <a:pPr>
                <a:defRPr/>
              </a:pPr>
              <a:t>3/2/2010</a:t>
            </a:fld>
            <a:endParaRPr lang="en-US"/>
          </a:p>
        </p:txBody>
      </p:sp>
      <p:sp>
        <p:nvSpPr>
          <p:cNvPr id="23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5DC3DC-9812-4D74-9092-3EA3FFD899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0D562D-DDA5-4EA3-A0CC-5E34928A6818}" type="datetimeFigureOut">
              <a:rPr lang="en-US"/>
              <a:pPr>
                <a:defRPr/>
              </a:pPr>
              <a:t>3/2/2010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D9B7AB-DB41-4012-A952-E694472097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06B1BC-F4C9-4703-A337-0D10F080EA48}" type="datetimeFigureOut">
              <a:rPr lang="en-US"/>
              <a:pPr>
                <a:defRPr/>
              </a:pPr>
              <a:t>3/2/2010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F21435-BEB2-4872-B42A-83F29415D4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6AD92D-B96C-4703-9614-F3DA53B9E8D5}" type="datetimeFigureOut">
              <a:rPr lang="en-US"/>
              <a:pPr>
                <a:defRPr/>
              </a:pPr>
              <a:t>3/2/2010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8C111C-1084-4AE0-9CBA-E828A6590F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0A6A10A-0CC4-4AF6-B105-690E76D80616}" type="datetimeFigureOut">
              <a:rPr lang="en-US"/>
              <a:pPr>
                <a:defRPr/>
              </a:pPr>
              <a:t>3/2/2010</a:t>
            </a:fld>
            <a:endParaRPr lang="en-US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AFFED77-B799-4937-A5FD-3F15E47682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Oval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Oval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Oval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Oval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Oval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18853E-5137-4673-8955-EDA74BF656DD}" type="datetimeFigureOut">
              <a:rPr lang="en-US"/>
              <a:pPr>
                <a:defRPr/>
              </a:pPr>
              <a:t>3/2/2010</a:t>
            </a:fld>
            <a:endParaRPr lang="en-US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D4ADBD-CCBA-4DC6-9788-65187C6CF9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88DA0A-BCBD-4D52-A70B-4FF4A06D8C02}" type="datetimeFigureOut">
              <a:rPr lang="en-US"/>
              <a:pPr>
                <a:defRPr/>
              </a:pPr>
              <a:t>3/2/2010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7BA398-C57B-4493-AA66-12CDC7FD47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C80196-F9FA-4055-97A0-48B5565AE86D}" type="datetimeFigureOut">
              <a:rPr lang="en-US"/>
              <a:pPr>
                <a:defRPr/>
              </a:pPr>
              <a:t>3/2/2010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C88048-C528-40BB-9366-35DB14B1ED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EB6BF9A-4964-4F43-8F7B-370104272920}" type="datetimeFigureOut">
              <a:rPr lang="en-US"/>
              <a:pPr>
                <a:defRPr/>
              </a:pPr>
              <a:t>3/2/2010</a:t>
            </a:fld>
            <a:endParaRPr lang="en-US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59259CC-60CE-4CBD-A6D7-B156562AA0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F5772B-82EC-468C-840B-34D02DCBE3AF}" type="datetimeFigureOut">
              <a:rPr lang="en-US"/>
              <a:pPr>
                <a:defRPr/>
              </a:pPr>
              <a:t>3/2/2010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6DE690-C9A7-4141-982B-E0901948FE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6" name="Straight Connector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Date Placeholder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88BD121-9E2E-4233-B281-0EB69B23DFBC}" type="datetimeFigureOut">
              <a:rPr lang="en-US"/>
              <a:pPr>
                <a:defRPr/>
              </a:pPr>
              <a:t>3/2/2010</a:t>
            </a:fld>
            <a:endParaRPr lang="en-US"/>
          </a:p>
        </p:txBody>
      </p:sp>
      <p:sp>
        <p:nvSpPr>
          <p:cNvPr id="13" name="Slide Number Placeholder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82C1CED-4C02-4099-80A2-22FDA2DB46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Footer Placeholder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Oval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E72F28F-F96A-447F-9297-9BD5FAA9A8F7}" type="datetimeFigureOut">
              <a:rPr lang="en-US"/>
              <a:pPr>
                <a:defRPr/>
              </a:pPr>
              <a:t>3/2/2010</a:t>
            </a:fld>
            <a:endParaRPr lang="en-US"/>
          </a:p>
        </p:txBody>
      </p:sp>
      <p:sp>
        <p:nvSpPr>
          <p:cNvPr id="13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63455E5-5CCC-42AE-A55F-9F53056AC0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148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5FCE61C0-7E2C-41CD-B263-8B2733547118}" type="datetimeFigureOut">
              <a:rPr lang="en-US"/>
              <a:pPr>
                <a:defRPr/>
              </a:pPr>
              <a:t>3/2/2010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 smtClean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E9D60A86-3BEA-46D6-9774-0321C08BCA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691" r:id="rId4"/>
    <p:sldLayoutId id="2147483692" r:id="rId5"/>
    <p:sldLayoutId id="2147483700" r:id="rId6"/>
    <p:sldLayoutId id="2147483693" r:id="rId7"/>
    <p:sldLayoutId id="2147483701" r:id="rId8"/>
    <p:sldLayoutId id="2147483702" r:id="rId9"/>
    <p:sldLayoutId id="2147483694" r:id="rId10"/>
    <p:sldLayoutId id="2147483695" r:id="rId11"/>
    <p:sldLayoutId id="2147483696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fontAlgn="base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fontAlgn="base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fontAlgn="base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oleObject7.bin"/><Relationship Id="rId4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2" Type="http://schemas.openxmlformats.org/officeDocument/2006/relationships/tags" Target="../tags/tag24.xml"/><Relationship Id="rId1" Type="http://schemas.openxmlformats.org/officeDocument/2006/relationships/vmlDrawing" Target="../drawings/vmlDrawing8.vml"/><Relationship Id="rId5" Type="http://schemas.openxmlformats.org/officeDocument/2006/relationships/oleObject" Target="../embeddings/oleObject8.bin"/><Relationship Id="rId4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" Type="http://schemas.openxmlformats.org/officeDocument/2006/relationships/vmlDrawing" Target="../drawings/vmlDrawing9.vml"/><Relationship Id="rId5" Type="http://schemas.openxmlformats.org/officeDocument/2006/relationships/oleObject" Target="../embeddings/oleObject9.bin"/><Relationship Id="rId4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10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3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32.xml"/><Relationship Id="rId2" Type="http://schemas.openxmlformats.org/officeDocument/2006/relationships/tags" Target="../tags/tag31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11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3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12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3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13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4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vmlDrawing" Target="../drawings/vmlDrawing14.vml"/><Relationship Id="rId5" Type="http://schemas.openxmlformats.org/officeDocument/2006/relationships/oleObject" Target="../embeddings/oleObject14.bin"/><Relationship Id="rId4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tags" Target="../tags/tag45.xml"/><Relationship Id="rId2" Type="http://schemas.openxmlformats.org/officeDocument/2006/relationships/tags" Target="../tags/tag44.xml"/><Relationship Id="rId1" Type="http://schemas.openxmlformats.org/officeDocument/2006/relationships/vmlDrawing" Target="../drawings/vmlDrawing15.vml"/><Relationship Id="rId5" Type="http://schemas.openxmlformats.org/officeDocument/2006/relationships/oleObject" Target="../embeddings/oleObject15.bin"/><Relationship Id="rId4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tags" Target="../tags/tag48.xml"/><Relationship Id="rId2" Type="http://schemas.openxmlformats.org/officeDocument/2006/relationships/tags" Target="../tags/tag47.xml"/><Relationship Id="rId1" Type="http://schemas.openxmlformats.org/officeDocument/2006/relationships/vmlDrawing" Target="../drawings/vmlDrawing16.vml"/><Relationship Id="rId5" Type="http://schemas.openxmlformats.org/officeDocument/2006/relationships/oleObject" Target="../embeddings/oleObject16.bin"/><Relationship Id="rId4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ags" Target="../tags/tag5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4.bin"/><Relationship Id="rId4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5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6.bin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388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Fifth Grade Information Literacy Review 2010</a:t>
            </a:r>
            <a:endParaRPr lang="en-US" dirty="0"/>
          </a:p>
        </p:txBody>
      </p:sp>
      <p:sp>
        <p:nvSpPr>
          <p:cNvPr id="13315" name="Subtitle 2"/>
          <p:cNvSpPr>
            <a:spLocks noGrp="1"/>
          </p:cNvSpPr>
          <p:nvPr>
            <p:ph type="subTitle" idx="1"/>
          </p:nvPr>
        </p:nvSpPr>
        <p:spPr>
          <a:xfrm>
            <a:off x="2286000" y="5003800"/>
            <a:ext cx="6172200" cy="1371600"/>
          </a:xfrm>
        </p:spPr>
        <p:txBody>
          <a:bodyPr/>
          <a:lstStyle/>
          <a:p>
            <a:r>
              <a:rPr lang="en-US" smtClean="0"/>
              <a:t>Mrs. Lott, Teacher Librarian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7467600" cy="1143000"/>
          </a:xfrm>
        </p:spPr>
        <p:txBody>
          <a:bodyPr/>
          <a:lstStyle/>
          <a:p>
            <a:r>
              <a:rPr lang="en-US" dirty="0" smtClean="0"/>
              <a:t>How do you rate this statement:  </a:t>
            </a:r>
            <a:br>
              <a:rPr lang="en-US" dirty="0" smtClean="0"/>
            </a:br>
            <a:r>
              <a:rPr lang="en-US" dirty="0" smtClean="0"/>
              <a:t>I like using the dictionary.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/>
        </p:nvGraphicFramePr>
        <p:xfrm>
          <a:off x="4508500" y="1651000"/>
          <a:ext cx="4572000" cy="5143500"/>
        </p:xfrm>
        <a:graphic>
          <a:graphicData uri="http://schemas.openxmlformats.org/presentationml/2006/ole">
            <p:oleObj spid="_x0000_s22530" name="Chart" r:id="rId5" imgW="4571821" imgH="5143560" progId="MSGraph.Chart.8">
              <p:embed followColorScheme="full"/>
            </p:oleObj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873625"/>
          </a:xfrm>
        </p:spPr>
        <p:txBody>
          <a:bodyPr>
            <a:noAutofit/>
          </a:bodyPr>
          <a:lstStyle/>
          <a:p>
            <a:pPr marL="457200" indent="-457200">
              <a:spcBef>
                <a:spcPct val="20000"/>
              </a:spcBef>
              <a:spcAft>
                <a:spcPts val="0"/>
              </a:spcAft>
              <a:buFont typeface="Wingdings" pitchFamily="2" charset="2"/>
              <a:buAutoNum type="arabicPeriod"/>
            </a:pPr>
            <a:r>
              <a:rPr lang="en-US" sz="3200" dirty="0" smtClean="0"/>
              <a:t>Strongly Agree</a:t>
            </a:r>
          </a:p>
          <a:p>
            <a:pPr marL="457200" indent="-457200">
              <a:spcBef>
                <a:spcPct val="20000"/>
              </a:spcBef>
              <a:spcAft>
                <a:spcPts val="0"/>
              </a:spcAft>
              <a:buFont typeface="Wingdings" pitchFamily="2" charset="2"/>
              <a:buAutoNum type="arabicPeriod"/>
            </a:pPr>
            <a:r>
              <a:rPr lang="en-US" sz="3200" dirty="0" smtClean="0"/>
              <a:t>Agree</a:t>
            </a:r>
          </a:p>
          <a:p>
            <a:pPr marL="457200" indent="-457200">
              <a:spcBef>
                <a:spcPct val="20000"/>
              </a:spcBef>
              <a:spcAft>
                <a:spcPts val="0"/>
              </a:spcAft>
              <a:buFont typeface="Wingdings" pitchFamily="2" charset="2"/>
              <a:buAutoNum type="arabicPeriod"/>
            </a:pPr>
            <a:r>
              <a:rPr lang="en-US" sz="3200" dirty="0" smtClean="0"/>
              <a:t>Disagree</a:t>
            </a:r>
          </a:p>
          <a:p>
            <a:pPr marL="457200" indent="-457200">
              <a:spcBef>
                <a:spcPct val="20000"/>
              </a:spcBef>
              <a:spcAft>
                <a:spcPts val="0"/>
              </a:spcAft>
              <a:buFont typeface="Wingdings" pitchFamily="2" charset="2"/>
              <a:buAutoNum type="arabicPeriod"/>
            </a:pPr>
            <a:r>
              <a:rPr lang="en-US" sz="3200" dirty="0" smtClean="0"/>
              <a:t>Strongly Disagree</a:t>
            </a:r>
            <a:endParaRPr lang="en-US" sz="3200" dirty="0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7467600" cy="1143000"/>
          </a:xfrm>
        </p:spPr>
        <p:txBody>
          <a:bodyPr/>
          <a:lstStyle/>
          <a:p>
            <a:r>
              <a:rPr lang="en-US" dirty="0" smtClean="0"/>
              <a:t>How often do you use a dictionary?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/>
        </p:nvGraphicFramePr>
        <p:xfrm>
          <a:off x="4508500" y="1651000"/>
          <a:ext cx="4572000" cy="5143500"/>
        </p:xfrm>
        <a:graphic>
          <a:graphicData uri="http://schemas.openxmlformats.org/presentationml/2006/ole">
            <p:oleObj spid="_x0000_s23554" name="Chart" r:id="rId5" imgW="4571821" imgH="5143560" progId="MSGraph.Chart.8">
              <p:embed followColorScheme="full"/>
            </p:oleObj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873625"/>
          </a:xfrm>
        </p:spPr>
        <p:txBody>
          <a:bodyPr>
            <a:noAutofit/>
          </a:bodyPr>
          <a:lstStyle/>
          <a:p>
            <a:pPr marL="457200" indent="-457200">
              <a:spcBef>
                <a:spcPct val="20000"/>
              </a:spcBef>
              <a:spcAft>
                <a:spcPts val="0"/>
              </a:spcAft>
              <a:buFont typeface="Wingdings" pitchFamily="2" charset="2"/>
              <a:buAutoNum type="arabicPeriod"/>
            </a:pPr>
            <a:r>
              <a:rPr lang="en-US" sz="3200" dirty="0" smtClean="0"/>
              <a:t>Every day! </a:t>
            </a:r>
            <a:r>
              <a:rPr lang="en-US" sz="3200" dirty="0" smtClean="0">
                <a:sym typeface="Wingdings" pitchFamily="2" charset="2"/>
              </a:rPr>
              <a:t></a:t>
            </a:r>
            <a:endParaRPr lang="en-US" sz="3200" dirty="0" smtClean="0"/>
          </a:p>
          <a:p>
            <a:pPr marL="457200" indent="-457200">
              <a:spcBef>
                <a:spcPct val="20000"/>
              </a:spcBef>
              <a:spcAft>
                <a:spcPts val="0"/>
              </a:spcAft>
              <a:buFont typeface="Wingdings" pitchFamily="2" charset="2"/>
              <a:buAutoNum type="arabicPeriod"/>
            </a:pPr>
            <a:r>
              <a:rPr lang="en-US" sz="3200" dirty="0" smtClean="0"/>
              <a:t>Once each week</a:t>
            </a:r>
          </a:p>
          <a:p>
            <a:pPr marL="457200" indent="-457200">
              <a:spcBef>
                <a:spcPct val="20000"/>
              </a:spcBef>
              <a:spcAft>
                <a:spcPts val="0"/>
              </a:spcAft>
              <a:buFont typeface="Wingdings" pitchFamily="2" charset="2"/>
              <a:buAutoNum type="arabicPeriod"/>
            </a:pPr>
            <a:r>
              <a:rPr lang="en-US" sz="3200" dirty="0" smtClean="0"/>
              <a:t>Once each month</a:t>
            </a:r>
          </a:p>
          <a:p>
            <a:pPr marL="457200" indent="-457200">
              <a:spcBef>
                <a:spcPct val="20000"/>
              </a:spcBef>
              <a:spcAft>
                <a:spcPts val="0"/>
              </a:spcAft>
              <a:buFont typeface="Wingdings" pitchFamily="2" charset="2"/>
              <a:buAutoNum type="arabicPeriod"/>
            </a:pPr>
            <a:r>
              <a:rPr lang="en-US" sz="3200" dirty="0" smtClean="0"/>
              <a:t>“How often do I use a what?”</a:t>
            </a:r>
            <a:endParaRPr lang="en-US" sz="3200" dirty="0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7467600" cy="1143000"/>
          </a:xfrm>
        </p:spPr>
        <p:txBody>
          <a:bodyPr/>
          <a:lstStyle/>
          <a:p>
            <a:r>
              <a:rPr lang="en-US" dirty="0" smtClean="0"/>
              <a:t>I use online dictionaries as well as the dictionary in its physical form.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/>
        </p:nvGraphicFramePr>
        <p:xfrm>
          <a:off x="4508500" y="1651000"/>
          <a:ext cx="4572000" cy="5143500"/>
        </p:xfrm>
        <a:graphic>
          <a:graphicData uri="http://schemas.openxmlformats.org/presentationml/2006/ole">
            <p:oleObj spid="_x0000_s24578" name="Chart" r:id="rId5" imgW="4571821" imgH="5143560" progId="MSGraph.Chart.8">
              <p:embed followColorScheme="full"/>
            </p:oleObj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873625"/>
          </a:xfrm>
        </p:spPr>
        <p:txBody>
          <a:bodyPr>
            <a:noAutofit/>
          </a:bodyPr>
          <a:lstStyle/>
          <a:p>
            <a:pPr marL="457200" indent="-457200">
              <a:spcBef>
                <a:spcPct val="20000"/>
              </a:spcBef>
              <a:spcAft>
                <a:spcPts val="0"/>
              </a:spcAft>
              <a:buFont typeface="Wingdings" pitchFamily="2" charset="2"/>
              <a:buAutoNum type="arabicPeriod"/>
            </a:pPr>
            <a:r>
              <a:rPr lang="en-US" sz="3200" smtClean="0"/>
              <a:t>Yes</a:t>
            </a:r>
          </a:p>
          <a:p>
            <a:pPr marL="457200" indent="-457200">
              <a:spcBef>
                <a:spcPct val="20000"/>
              </a:spcBef>
              <a:spcAft>
                <a:spcPts val="0"/>
              </a:spcAft>
              <a:buFont typeface="Wingdings" pitchFamily="2" charset="2"/>
              <a:buAutoNum type="arabicPeriod"/>
            </a:pPr>
            <a:r>
              <a:rPr lang="en-US" sz="3200" smtClean="0"/>
              <a:t>No</a:t>
            </a:r>
            <a:endParaRPr lang="en-US" sz="3200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6"/>
            <a:ext cx="7467600" cy="1706563"/>
          </a:xfrm>
        </p:spPr>
        <p:txBody>
          <a:bodyPr>
            <a:normAutofit/>
          </a:bodyPr>
          <a:lstStyle/>
          <a:p>
            <a:r>
              <a:rPr lang="en-US" dirty="0" smtClean="0"/>
              <a:t>The numbers after the entry words in a dictionary tell us if a word has more than one meaning.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/>
        </p:nvGraphicFramePr>
        <p:xfrm>
          <a:off x="4508500" y="1651000"/>
          <a:ext cx="4572000" cy="5143500"/>
        </p:xfrm>
        <a:graphic>
          <a:graphicData uri="http://schemas.openxmlformats.org/presentationml/2006/ole">
            <p:oleObj spid="_x0000_s25602" name="Chart" r:id="rId6" imgW="4571821" imgH="5143560" progId="MSGraph.Chart.8">
              <p:embed followColorScheme="full"/>
            </p:oleObj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609600" y="2362200"/>
            <a:ext cx="3962400" cy="4111625"/>
          </a:xfrm>
        </p:spPr>
        <p:txBody>
          <a:bodyPr>
            <a:noAutofit/>
          </a:bodyPr>
          <a:lstStyle/>
          <a:p>
            <a:pPr marL="457200" indent="-457200">
              <a:spcBef>
                <a:spcPct val="20000"/>
              </a:spcBef>
              <a:spcAft>
                <a:spcPts val="0"/>
              </a:spcAft>
              <a:buFont typeface="Wingdings" pitchFamily="2" charset="2"/>
              <a:buAutoNum type="arabicPeriod"/>
            </a:pPr>
            <a:r>
              <a:rPr lang="en-US" sz="3200" dirty="0" smtClean="0"/>
              <a:t>True</a:t>
            </a:r>
          </a:p>
          <a:p>
            <a:pPr marL="457200" indent="-457200">
              <a:spcBef>
                <a:spcPct val="20000"/>
              </a:spcBef>
              <a:spcAft>
                <a:spcPts val="0"/>
              </a:spcAft>
              <a:buFont typeface="Wingdings" pitchFamily="2" charset="2"/>
              <a:buAutoNum type="arabicPeriod"/>
            </a:pPr>
            <a:r>
              <a:rPr lang="en-US" sz="3200" dirty="0" smtClean="0"/>
              <a:t>False</a:t>
            </a:r>
            <a:endParaRPr lang="en-US" sz="3200" dirty="0"/>
          </a:p>
        </p:txBody>
      </p:sp>
      <p:sp>
        <p:nvSpPr>
          <p:cNvPr id="5" name="CorShape1"/>
          <p:cNvSpPr/>
          <p:nvPr>
            <p:custDataLst>
              <p:tags r:id="rId4"/>
            </p:custDataLst>
          </p:nvPr>
        </p:nvSpPr>
        <p:spPr>
          <a:xfrm rot="10800000">
            <a:off x="325120" y="2526453"/>
            <a:ext cx="355600" cy="355600"/>
          </a:xfrm>
          <a:custGeom>
            <a:avLst/>
            <a:gdLst/>
            <a:ahLst/>
            <a:cxnLst/>
            <a:rect l="0" t="0" r="0" b="0"/>
            <a:pathLst>
              <a:path w="1524001" h="1752601">
                <a:moveTo>
                  <a:pt x="1295400" y="1066800"/>
                </a:moveTo>
                <a:lnTo>
                  <a:pt x="1524000" y="533400"/>
                </a:lnTo>
                <a:lnTo>
                  <a:pt x="914400" y="0"/>
                </a:lnTo>
                <a:lnTo>
                  <a:pt x="0" y="1447800"/>
                </a:lnTo>
                <a:lnTo>
                  <a:pt x="0" y="1752600"/>
                </a:lnTo>
                <a:lnTo>
                  <a:pt x="990600" y="533400"/>
                </a:lnTo>
                <a:close/>
              </a:path>
            </a:pathLst>
          </a:custGeom>
          <a:solidFill>
            <a:srgbClr val="00C800"/>
          </a:solidFill>
          <a:ln>
            <a:noFill/>
          </a:ln>
          <a:effectLst>
            <a:prstShdw prst="shdw14" dist="35921" dir="2700000">
              <a:scrgbClr r="0" g="0" b="0">
                <a:alpha val="50000"/>
              </a:scrgbClr>
            </a:prst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6"/>
            <a:ext cx="7467600" cy="2239963"/>
          </a:xfrm>
        </p:spPr>
        <p:txBody>
          <a:bodyPr>
            <a:normAutofit/>
          </a:bodyPr>
          <a:lstStyle/>
          <a:p>
            <a:r>
              <a:rPr lang="en-US" dirty="0" smtClean="0"/>
              <a:t>Knowing prefixes, root words, and suffixes can help me with spelling as well as figuring out what new words mean.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/>
        </p:nvGraphicFramePr>
        <p:xfrm>
          <a:off x="4508500" y="1651000"/>
          <a:ext cx="4572000" cy="5143500"/>
        </p:xfrm>
        <a:graphic>
          <a:graphicData uri="http://schemas.openxmlformats.org/presentationml/2006/ole">
            <p:oleObj spid="_x0000_s26626" name="Chart" r:id="rId6" imgW="4571821" imgH="5143560" progId="MSGraph.Chart.8">
              <p:embed followColorScheme="full"/>
            </p:oleObj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533400" y="3048000"/>
            <a:ext cx="4038600" cy="3425825"/>
          </a:xfrm>
        </p:spPr>
        <p:txBody>
          <a:bodyPr>
            <a:noAutofit/>
          </a:bodyPr>
          <a:lstStyle/>
          <a:p>
            <a:pPr marL="457200" indent="-457200">
              <a:spcBef>
                <a:spcPct val="20000"/>
              </a:spcBef>
              <a:spcAft>
                <a:spcPts val="0"/>
              </a:spcAft>
              <a:buFont typeface="Wingdings" pitchFamily="2" charset="2"/>
              <a:buAutoNum type="arabicPeriod"/>
            </a:pPr>
            <a:r>
              <a:rPr lang="en-US" sz="3200" dirty="0" smtClean="0"/>
              <a:t>True</a:t>
            </a:r>
          </a:p>
          <a:p>
            <a:pPr marL="457200" indent="-457200">
              <a:spcBef>
                <a:spcPct val="20000"/>
              </a:spcBef>
              <a:spcAft>
                <a:spcPts val="0"/>
              </a:spcAft>
              <a:buFont typeface="Wingdings" pitchFamily="2" charset="2"/>
              <a:buAutoNum type="arabicPeriod"/>
            </a:pPr>
            <a:r>
              <a:rPr lang="en-US" sz="3200" dirty="0" smtClean="0"/>
              <a:t>False</a:t>
            </a:r>
            <a:endParaRPr lang="en-US" sz="3200" dirty="0"/>
          </a:p>
        </p:txBody>
      </p:sp>
      <p:sp>
        <p:nvSpPr>
          <p:cNvPr id="5" name="CorShape1"/>
          <p:cNvSpPr/>
          <p:nvPr>
            <p:custDataLst>
              <p:tags r:id="rId4"/>
            </p:custDataLst>
          </p:nvPr>
        </p:nvSpPr>
        <p:spPr>
          <a:xfrm rot="10800000">
            <a:off x="248920" y="3212253"/>
            <a:ext cx="355600" cy="355600"/>
          </a:xfrm>
          <a:custGeom>
            <a:avLst/>
            <a:gdLst/>
            <a:ahLst/>
            <a:cxnLst/>
            <a:rect l="0" t="0" r="0" b="0"/>
            <a:pathLst>
              <a:path w="1524001" h="1752601">
                <a:moveTo>
                  <a:pt x="1295400" y="1066800"/>
                </a:moveTo>
                <a:lnTo>
                  <a:pt x="1524000" y="533400"/>
                </a:lnTo>
                <a:lnTo>
                  <a:pt x="914400" y="0"/>
                </a:lnTo>
                <a:lnTo>
                  <a:pt x="0" y="1447800"/>
                </a:lnTo>
                <a:lnTo>
                  <a:pt x="0" y="1752600"/>
                </a:lnTo>
                <a:lnTo>
                  <a:pt x="990600" y="533400"/>
                </a:lnTo>
                <a:close/>
              </a:path>
            </a:pathLst>
          </a:custGeom>
          <a:solidFill>
            <a:srgbClr val="00C800"/>
          </a:solidFill>
          <a:ln>
            <a:noFill/>
          </a:ln>
          <a:effectLst>
            <a:prstShdw prst="shdw14" dist="35921" dir="2700000">
              <a:scrgbClr r="0" g="0" b="0">
                <a:alpha val="50000"/>
              </a:scrgbClr>
            </a:prst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7467600" cy="1143000"/>
          </a:xfrm>
        </p:spPr>
        <p:txBody>
          <a:bodyPr/>
          <a:lstStyle/>
          <a:p>
            <a:r>
              <a:rPr lang="en-US" dirty="0" smtClean="0"/>
              <a:t>In the word, “prevention,” what part is the suffix?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/>
        </p:nvGraphicFramePr>
        <p:xfrm>
          <a:off x="4508500" y="1651000"/>
          <a:ext cx="4572000" cy="5143500"/>
        </p:xfrm>
        <a:graphic>
          <a:graphicData uri="http://schemas.openxmlformats.org/presentationml/2006/ole">
            <p:oleObj spid="_x0000_s27650" name="Chart" r:id="rId6" imgW="4571821" imgH="5143560" progId="MSGraph.Chart.8">
              <p:embed followColorScheme="full"/>
            </p:oleObj>
          </a:graphicData>
        </a:graphic>
      </p:graphicFrame>
      <p:sp>
        <p:nvSpPr>
          <p:cNvPr id="6" name="CorShape1"/>
          <p:cNvSpPr/>
          <p:nvPr>
            <p:custDataLst>
              <p:tags r:id="rId3"/>
            </p:custDataLst>
          </p:nvPr>
        </p:nvSpPr>
        <p:spPr>
          <a:xfrm rot="10800000">
            <a:off x="172720" y="2837349"/>
            <a:ext cx="355600" cy="355600"/>
          </a:xfrm>
          <a:custGeom>
            <a:avLst/>
            <a:gdLst/>
            <a:ahLst/>
            <a:cxnLst/>
            <a:rect l="0" t="0" r="0" b="0"/>
            <a:pathLst>
              <a:path w="1524001" h="1752601">
                <a:moveTo>
                  <a:pt x="1295400" y="1066800"/>
                </a:moveTo>
                <a:lnTo>
                  <a:pt x="1524000" y="533400"/>
                </a:lnTo>
                <a:lnTo>
                  <a:pt x="914400" y="0"/>
                </a:lnTo>
                <a:lnTo>
                  <a:pt x="0" y="1447800"/>
                </a:lnTo>
                <a:lnTo>
                  <a:pt x="0" y="1752600"/>
                </a:lnTo>
                <a:lnTo>
                  <a:pt x="990600" y="533400"/>
                </a:lnTo>
                <a:close/>
              </a:path>
            </a:pathLst>
          </a:custGeom>
          <a:solidFill>
            <a:srgbClr val="00C800"/>
          </a:solidFill>
          <a:ln>
            <a:noFill/>
          </a:ln>
          <a:effectLst>
            <a:prstShdw prst="shdw14" dist="35921" dir="2700000">
              <a:scrgbClr r="0" g="0" b="0">
                <a:alpha val="50000"/>
              </a:scrgbClr>
            </a:prst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873625"/>
          </a:xfrm>
        </p:spPr>
        <p:txBody>
          <a:bodyPr>
            <a:noAutofit/>
          </a:bodyPr>
          <a:lstStyle/>
          <a:p>
            <a:pPr marL="457200" indent="-457200">
              <a:spcBef>
                <a:spcPct val="20000"/>
              </a:spcBef>
              <a:spcAft>
                <a:spcPts val="0"/>
              </a:spcAft>
              <a:buFont typeface="Wingdings" pitchFamily="2" charset="2"/>
              <a:buAutoNum type="arabicPeriod"/>
            </a:pPr>
            <a:r>
              <a:rPr lang="en-US" sz="3200" dirty="0" smtClean="0"/>
              <a:t>pre-</a:t>
            </a:r>
          </a:p>
          <a:p>
            <a:pPr marL="457200" indent="-457200">
              <a:spcBef>
                <a:spcPct val="20000"/>
              </a:spcBef>
              <a:spcAft>
                <a:spcPts val="0"/>
              </a:spcAft>
              <a:buFont typeface="Wingdings" pitchFamily="2" charset="2"/>
              <a:buAutoNum type="arabicPeriod"/>
            </a:pPr>
            <a:r>
              <a:rPr lang="en-US" sz="3200" dirty="0" err="1" smtClean="0"/>
              <a:t>ven</a:t>
            </a:r>
            <a:endParaRPr lang="en-US" sz="3200" dirty="0" smtClean="0"/>
          </a:p>
          <a:p>
            <a:pPr marL="457200" indent="-457200">
              <a:spcBef>
                <a:spcPct val="20000"/>
              </a:spcBef>
              <a:spcAft>
                <a:spcPts val="0"/>
              </a:spcAft>
              <a:buFont typeface="Wingdings" pitchFamily="2" charset="2"/>
              <a:buAutoNum type="arabicPeriod"/>
            </a:pPr>
            <a:r>
              <a:rPr lang="en-US" sz="3200" dirty="0" smtClean="0"/>
              <a:t>-</a:t>
            </a:r>
            <a:r>
              <a:rPr lang="en-US" sz="3200" dirty="0" err="1" smtClean="0"/>
              <a:t>tion</a:t>
            </a:r>
            <a:endParaRPr lang="en-US" sz="3200" dirty="0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1066800"/>
            <a:ext cx="7467600" cy="2971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Do you know the meanings of these common prefixes?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Pre-</a:t>
            </a:r>
            <a:br>
              <a:rPr lang="en-US" dirty="0" smtClean="0"/>
            </a:br>
            <a:r>
              <a:rPr lang="en-US" dirty="0" err="1" smtClean="0"/>
              <a:t>mis</a:t>
            </a:r>
            <a:r>
              <a:rPr lang="en-US" dirty="0" smtClean="0"/>
              <a:t>-</a:t>
            </a:r>
            <a:br>
              <a:rPr lang="en-US" dirty="0" smtClean="0"/>
            </a:br>
            <a:r>
              <a:rPr lang="en-US" dirty="0" smtClean="0"/>
              <a:t>re-</a:t>
            </a:r>
            <a:br>
              <a:rPr lang="en-US" dirty="0" smtClean="0"/>
            </a:br>
            <a:r>
              <a:rPr lang="en-US" dirty="0" smtClean="0"/>
              <a:t>un-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7467600" cy="1143000"/>
          </a:xfrm>
        </p:spPr>
        <p:txBody>
          <a:bodyPr/>
          <a:lstStyle/>
          <a:p>
            <a:r>
              <a:rPr lang="en-US" dirty="0" smtClean="0"/>
              <a:t>What is the root of the word “measurable?”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/>
        </p:nvGraphicFramePr>
        <p:xfrm>
          <a:off x="4508500" y="1651000"/>
          <a:ext cx="4572000" cy="5143500"/>
        </p:xfrm>
        <a:graphic>
          <a:graphicData uri="http://schemas.openxmlformats.org/presentationml/2006/ole">
            <p:oleObj spid="_x0000_s28674" name="Chart" r:id="rId6" imgW="4571821" imgH="5143560" progId="MSGraph.Chart.8">
              <p:embed followColorScheme="full"/>
            </p:oleObj>
          </a:graphicData>
        </a:graphic>
      </p:graphicFrame>
      <p:sp>
        <p:nvSpPr>
          <p:cNvPr id="6" name="CorShape1"/>
          <p:cNvSpPr/>
          <p:nvPr>
            <p:custDataLst>
              <p:tags r:id="rId3"/>
            </p:custDataLst>
          </p:nvPr>
        </p:nvSpPr>
        <p:spPr>
          <a:xfrm rot="10800000">
            <a:off x="172720" y="2252133"/>
            <a:ext cx="355600" cy="355600"/>
          </a:xfrm>
          <a:custGeom>
            <a:avLst/>
            <a:gdLst/>
            <a:ahLst/>
            <a:cxnLst/>
            <a:rect l="0" t="0" r="0" b="0"/>
            <a:pathLst>
              <a:path w="1524001" h="1752601">
                <a:moveTo>
                  <a:pt x="1295400" y="1066800"/>
                </a:moveTo>
                <a:lnTo>
                  <a:pt x="1524000" y="533400"/>
                </a:lnTo>
                <a:lnTo>
                  <a:pt x="914400" y="0"/>
                </a:lnTo>
                <a:lnTo>
                  <a:pt x="0" y="1447800"/>
                </a:lnTo>
                <a:lnTo>
                  <a:pt x="0" y="1752600"/>
                </a:lnTo>
                <a:lnTo>
                  <a:pt x="990600" y="533400"/>
                </a:lnTo>
                <a:close/>
              </a:path>
            </a:pathLst>
          </a:custGeom>
          <a:solidFill>
            <a:srgbClr val="00C800"/>
          </a:solidFill>
          <a:ln>
            <a:noFill/>
          </a:ln>
          <a:effectLst>
            <a:prstShdw prst="shdw14" dist="35921" dir="2700000">
              <a:scrgbClr r="0" g="0" b="0">
                <a:alpha val="50000"/>
              </a:scrgbClr>
            </a:prst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873625"/>
          </a:xfrm>
        </p:spPr>
        <p:txBody>
          <a:bodyPr>
            <a:noAutofit/>
          </a:bodyPr>
          <a:lstStyle/>
          <a:p>
            <a:pPr marL="457200" indent="-457200">
              <a:spcBef>
                <a:spcPct val="20000"/>
              </a:spcBef>
              <a:spcAft>
                <a:spcPts val="0"/>
              </a:spcAft>
              <a:buFont typeface="Wingdings" pitchFamily="2" charset="2"/>
              <a:buAutoNum type="arabicPeriod"/>
            </a:pPr>
            <a:r>
              <a:rPr lang="en-US" sz="3200" dirty="0" smtClean="0"/>
              <a:t>mea-</a:t>
            </a:r>
          </a:p>
          <a:p>
            <a:pPr marL="457200" indent="-457200">
              <a:spcBef>
                <a:spcPct val="20000"/>
              </a:spcBef>
              <a:spcAft>
                <a:spcPts val="0"/>
              </a:spcAft>
              <a:buFont typeface="Wingdings" pitchFamily="2" charset="2"/>
              <a:buAutoNum type="arabicPeriod"/>
            </a:pPr>
            <a:r>
              <a:rPr lang="en-US" sz="3200" dirty="0" smtClean="0"/>
              <a:t>measure</a:t>
            </a:r>
          </a:p>
          <a:p>
            <a:pPr marL="457200" indent="-457200">
              <a:spcBef>
                <a:spcPct val="20000"/>
              </a:spcBef>
              <a:spcAft>
                <a:spcPts val="0"/>
              </a:spcAft>
              <a:buFont typeface="Wingdings" pitchFamily="2" charset="2"/>
              <a:buAutoNum type="arabicPeriod"/>
            </a:pPr>
            <a:r>
              <a:rPr lang="en-US" sz="3200" dirty="0" smtClean="0"/>
              <a:t>-able</a:t>
            </a:r>
          </a:p>
          <a:p>
            <a:pPr marL="457200" indent="-457200">
              <a:spcBef>
                <a:spcPct val="20000"/>
              </a:spcBef>
              <a:spcAft>
                <a:spcPts val="0"/>
              </a:spcAft>
              <a:buFont typeface="Wingdings" pitchFamily="2" charset="2"/>
              <a:buAutoNum type="arabicPeriod"/>
            </a:pPr>
            <a:r>
              <a:rPr lang="en-US" sz="3200" dirty="0" smtClean="0"/>
              <a:t>The ability to be measured.</a:t>
            </a:r>
            <a:endParaRPr lang="en-US" sz="3200" dirty="0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7467600" cy="1143000"/>
          </a:xfrm>
        </p:spPr>
        <p:txBody>
          <a:bodyPr/>
          <a:lstStyle/>
          <a:p>
            <a:r>
              <a:rPr lang="en-US" dirty="0" smtClean="0"/>
              <a:t>Do you know the abbreviations for parts of speech? 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/>
        </p:nvGraphicFramePr>
        <p:xfrm>
          <a:off x="4508500" y="1651000"/>
          <a:ext cx="4572000" cy="5143500"/>
        </p:xfrm>
        <a:graphic>
          <a:graphicData uri="http://schemas.openxmlformats.org/presentationml/2006/ole">
            <p:oleObj spid="_x0000_s29698" name="Chart" r:id="rId5" imgW="4571821" imgH="5143560" progId="MSGraph.Chart.8">
              <p:embed followColorScheme="full"/>
            </p:oleObj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873625"/>
          </a:xfrm>
        </p:spPr>
        <p:txBody>
          <a:bodyPr>
            <a:noAutofit/>
          </a:bodyPr>
          <a:lstStyle/>
          <a:p>
            <a:pPr marL="457200" indent="-457200">
              <a:spcBef>
                <a:spcPct val="20000"/>
              </a:spcBef>
              <a:spcAft>
                <a:spcPts val="0"/>
              </a:spcAft>
              <a:buFont typeface="Wingdings" pitchFamily="2" charset="2"/>
              <a:buAutoNum type="arabicPeriod"/>
            </a:pPr>
            <a:r>
              <a:rPr lang="en-US" sz="3200" smtClean="0"/>
              <a:t>Yes</a:t>
            </a:r>
          </a:p>
          <a:p>
            <a:pPr marL="457200" indent="-457200">
              <a:spcBef>
                <a:spcPct val="20000"/>
              </a:spcBef>
              <a:spcAft>
                <a:spcPts val="0"/>
              </a:spcAft>
              <a:buFont typeface="Wingdings" pitchFamily="2" charset="2"/>
              <a:buAutoNum type="arabicPeriod"/>
            </a:pPr>
            <a:r>
              <a:rPr lang="en-US" sz="3200" smtClean="0"/>
              <a:t>No</a:t>
            </a:r>
            <a:endParaRPr lang="en-US" sz="3200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1371600"/>
            <a:ext cx="7467600" cy="3505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What do these abbreviations mean?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N</a:t>
            </a:r>
            <a:br>
              <a:rPr lang="en-US" dirty="0" smtClean="0"/>
            </a:br>
            <a:r>
              <a:rPr lang="en-US" dirty="0" err="1" smtClean="0"/>
              <a:t>vb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adj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adv</a:t>
            </a:r>
            <a:br>
              <a:rPr lang="en-US" dirty="0" smtClean="0"/>
            </a:br>
            <a:r>
              <a:rPr lang="en-US" dirty="0" smtClean="0"/>
              <a:t>sing</a:t>
            </a:r>
            <a:br>
              <a:rPr lang="en-US" dirty="0" smtClean="0"/>
            </a:br>
            <a:r>
              <a:rPr lang="en-US" dirty="0" smtClean="0"/>
              <a:t>pl</a:t>
            </a:r>
            <a:endParaRPr lang="en-US" dirty="0">
              <a:solidFill>
                <a:schemeClr val="tx1"/>
              </a:solidFill>
              <a:latin typeface="Baskerville Old Face" pitchFamily="18" charset="0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381000"/>
            <a:ext cx="7467600" cy="4572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Purposes for this activity: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* review reference materials and their uses.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*  Understand features of dictionaries, glossaries, and other sources.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* Use a fun tool to show what you know or review what you need to know! 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6"/>
            <a:ext cx="7467600" cy="1554163"/>
          </a:xfrm>
        </p:spPr>
        <p:txBody>
          <a:bodyPr>
            <a:normAutofit/>
          </a:bodyPr>
          <a:lstStyle/>
          <a:p>
            <a:r>
              <a:rPr lang="en-US" dirty="0" smtClean="0"/>
              <a:t>I know what the schwa symbol looks like and I know what the schwa sounds like in words.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/>
        </p:nvGraphicFramePr>
        <p:xfrm>
          <a:off x="4508500" y="1651000"/>
          <a:ext cx="4572000" cy="5143500"/>
        </p:xfrm>
        <a:graphic>
          <a:graphicData uri="http://schemas.openxmlformats.org/presentationml/2006/ole">
            <p:oleObj spid="_x0000_s30722" name="Chart" r:id="rId5" imgW="4571821" imgH="5143560" progId="MSGraph.Chart.8">
              <p:embed followColorScheme="full"/>
            </p:oleObj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533400" y="2514600"/>
            <a:ext cx="4038600" cy="3959225"/>
          </a:xfrm>
        </p:spPr>
        <p:txBody>
          <a:bodyPr>
            <a:noAutofit/>
          </a:bodyPr>
          <a:lstStyle/>
          <a:p>
            <a:pPr marL="457200" indent="-457200">
              <a:spcBef>
                <a:spcPct val="20000"/>
              </a:spcBef>
              <a:spcAft>
                <a:spcPts val="0"/>
              </a:spcAft>
              <a:buFont typeface="Wingdings" pitchFamily="2" charset="2"/>
              <a:buAutoNum type="arabicPeriod"/>
            </a:pPr>
            <a:r>
              <a:rPr lang="en-US" sz="3200" dirty="0" smtClean="0"/>
              <a:t>Yes</a:t>
            </a:r>
          </a:p>
          <a:p>
            <a:pPr marL="457200" indent="-457200">
              <a:spcBef>
                <a:spcPct val="20000"/>
              </a:spcBef>
              <a:spcAft>
                <a:spcPts val="0"/>
              </a:spcAft>
              <a:buFont typeface="Wingdings" pitchFamily="2" charset="2"/>
              <a:buAutoNum type="arabicPeriod"/>
            </a:pPr>
            <a:r>
              <a:rPr lang="en-US" sz="3200" dirty="0" smtClean="0"/>
              <a:t>No</a:t>
            </a:r>
            <a:endParaRPr lang="en-US" sz="3200" dirty="0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838200"/>
            <a:ext cx="7467600" cy="4495800"/>
          </a:xfrm>
        </p:spPr>
        <p:txBody>
          <a:bodyPr>
            <a:normAutofit/>
          </a:bodyPr>
          <a:lstStyle/>
          <a:p>
            <a:r>
              <a:rPr lang="en-US" dirty="0" smtClean="0"/>
              <a:t>Meet…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					… the schwa!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1600" dirty="0" smtClean="0"/>
              <a:t>(OK, so it happens to be a little imaginary…I tried to find it.  </a:t>
            </a:r>
            <a:br>
              <a:rPr lang="en-US" sz="1600" dirty="0" smtClean="0"/>
            </a:br>
            <a:r>
              <a:rPr lang="en-US" sz="1600" dirty="0" smtClean="0"/>
              <a:t>Picture it with me!  </a:t>
            </a:r>
            <a:r>
              <a:rPr lang="en-US" sz="1600" dirty="0" smtClean="0">
                <a:sym typeface="Wingdings" pitchFamily="2" charset="2"/>
              </a:rPr>
              <a:t> )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7467600" cy="1143000"/>
          </a:xfrm>
        </p:spPr>
        <p:txBody>
          <a:bodyPr/>
          <a:lstStyle/>
          <a:p>
            <a:r>
              <a:rPr lang="en-US" dirty="0" smtClean="0"/>
              <a:t>Do you know what the word “numskull” means?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/>
        </p:nvGraphicFramePr>
        <p:xfrm>
          <a:off x="4508500" y="1651000"/>
          <a:ext cx="4572000" cy="5143500"/>
        </p:xfrm>
        <a:graphic>
          <a:graphicData uri="http://schemas.openxmlformats.org/presentationml/2006/ole">
            <p:oleObj spid="_x0000_s31746" name="Chart" r:id="rId5" imgW="4571821" imgH="5143560" progId="MSGraph.Chart.8">
              <p:embed followColorScheme="full"/>
            </p:oleObj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873625"/>
          </a:xfrm>
        </p:spPr>
        <p:txBody>
          <a:bodyPr>
            <a:noAutofit/>
          </a:bodyPr>
          <a:lstStyle/>
          <a:p>
            <a:pPr marL="457200" indent="-457200">
              <a:spcBef>
                <a:spcPct val="20000"/>
              </a:spcBef>
              <a:spcAft>
                <a:spcPts val="0"/>
              </a:spcAft>
              <a:buFont typeface="Wingdings" pitchFamily="2" charset="2"/>
              <a:buAutoNum type="arabicPeriod"/>
            </a:pPr>
            <a:r>
              <a:rPr lang="en-US" sz="3200" smtClean="0"/>
              <a:t>Yes</a:t>
            </a:r>
          </a:p>
          <a:p>
            <a:pPr marL="457200" indent="-457200">
              <a:spcBef>
                <a:spcPct val="20000"/>
              </a:spcBef>
              <a:spcAft>
                <a:spcPts val="0"/>
              </a:spcAft>
              <a:buFont typeface="Wingdings" pitchFamily="2" charset="2"/>
              <a:buAutoNum type="arabicPeriod"/>
            </a:pPr>
            <a:r>
              <a:rPr lang="en-US" sz="3200" smtClean="0"/>
              <a:t>No</a:t>
            </a:r>
            <a:endParaRPr lang="en-US" sz="3200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3763962"/>
          </a:xfrm>
        </p:spPr>
        <p:txBody>
          <a:bodyPr>
            <a:normAutofit/>
          </a:bodyPr>
          <a:lstStyle/>
          <a:p>
            <a:pPr algn="ctr"/>
            <a:r>
              <a:rPr lang="en-US" sz="4400" dirty="0" smtClean="0"/>
              <a:t>No?  </a:t>
            </a:r>
            <a:br>
              <a:rPr lang="en-US" sz="4400" dirty="0" smtClean="0"/>
            </a:br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>Well, let’s look it up!</a:t>
            </a:r>
            <a:endParaRPr lang="en-US" sz="4400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685800"/>
            <a:ext cx="7467600" cy="3886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 am hoping that with this review, not a single 5</a:t>
            </a:r>
            <a:r>
              <a:rPr lang="en-US" baseline="30000" dirty="0" smtClean="0"/>
              <a:t>th</a:t>
            </a:r>
            <a:r>
              <a:rPr lang="en-US" dirty="0" smtClean="0"/>
              <a:t> grader will be a numskull when it comes to dictionary skills! 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Thanks for your time and attention today!  </a:t>
            </a:r>
            <a:r>
              <a:rPr lang="en-US" dirty="0" smtClean="0">
                <a:sym typeface="Wingdings" pitchFamily="2" charset="2"/>
              </a:rPr>
              <a:t></a:t>
            </a:r>
            <a:r>
              <a:rPr lang="en-US" dirty="0" smtClean="0"/>
              <a:t> </a:t>
            </a:r>
            <a:br>
              <a:rPr lang="en-US" dirty="0" smtClean="0"/>
            </a:br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A glossary is a content-specific dictionary usually located at the back of a book.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/>
        </p:nvGraphicFramePr>
        <p:xfrm>
          <a:off x="4508500" y="1651000"/>
          <a:ext cx="4572000" cy="5143500"/>
        </p:xfrm>
        <a:graphic>
          <a:graphicData uri="http://schemas.openxmlformats.org/presentationml/2006/ole">
            <p:oleObj spid="_x0000_s2050" name="Chart" r:id="rId6" imgW="4571821" imgH="5143560" progId="MSGraph.Chart.8">
              <p:embed followColorScheme="full"/>
            </p:oleObj>
          </a:graphicData>
        </a:graphic>
      </p:graphicFrame>
      <p:sp>
        <p:nvSpPr>
          <p:cNvPr id="2052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873625"/>
          </a:xfrm>
        </p:spPr>
        <p:txBody>
          <a:bodyPr/>
          <a:lstStyle/>
          <a:p>
            <a:pPr marL="457200" indent="-457200">
              <a:spcBef>
                <a:spcPct val="20000"/>
              </a:spcBef>
              <a:buFont typeface="Wingdings" pitchFamily="2" charset="2"/>
              <a:buAutoNum type="arabicPeriod"/>
            </a:pPr>
            <a:r>
              <a:rPr lang="en-US" sz="3200" smtClean="0"/>
              <a:t>True</a:t>
            </a:r>
          </a:p>
          <a:p>
            <a:pPr marL="457200" indent="-457200">
              <a:spcBef>
                <a:spcPct val="20000"/>
              </a:spcBef>
              <a:buFont typeface="Wingdings" pitchFamily="2" charset="2"/>
              <a:buAutoNum type="arabicPeriod"/>
            </a:pPr>
            <a:r>
              <a:rPr lang="en-US" sz="3200" smtClean="0"/>
              <a:t>False</a:t>
            </a:r>
          </a:p>
        </p:txBody>
      </p:sp>
      <p:sp>
        <p:nvSpPr>
          <p:cNvPr id="5" name="CorShape1"/>
          <p:cNvSpPr/>
          <p:nvPr>
            <p:custDataLst>
              <p:tags r:id="rId4"/>
            </p:custDataLst>
          </p:nvPr>
        </p:nvSpPr>
        <p:spPr>
          <a:xfrm rot="10800000">
            <a:off x="173038" y="1763713"/>
            <a:ext cx="355600" cy="355600"/>
          </a:xfrm>
          <a:custGeom>
            <a:avLst/>
            <a:gdLst/>
            <a:ahLst/>
            <a:cxnLst/>
            <a:rect l="0" t="0" r="0" b="0"/>
            <a:pathLst>
              <a:path w="1524001" h="1752601">
                <a:moveTo>
                  <a:pt x="1295400" y="1066800"/>
                </a:moveTo>
                <a:lnTo>
                  <a:pt x="1524000" y="533400"/>
                </a:lnTo>
                <a:lnTo>
                  <a:pt x="914400" y="0"/>
                </a:lnTo>
                <a:lnTo>
                  <a:pt x="0" y="1447800"/>
                </a:lnTo>
                <a:lnTo>
                  <a:pt x="0" y="1752600"/>
                </a:lnTo>
                <a:lnTo>
                  <a:pt x="990600" y="533400"/>
                </a:lnTo>
                <a:close/>
              </a:path>
            </a:pathLst>
          </a:custGeom>
          <a:solidFill>
            <a:srgbClr val="00C800"/>
          </a:solidFill>
          <a:ln>
            <a:noFill/>
          </a:ln>
          <a:effectLst>
            <a:prstShdw prst="shdw14" dist="35921" dir="2700000">
              <a:scrgbClr r="0" g="0" b="0">
                <a:alpha val="50000"/>
              </a:scrgbClr>
            </a:prst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If I need to look up a definition for a word, I would look in a(n):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/>
        </p:nvGraphicFramePr>
        <p:xfrm>
          <a:off x="4508500" y="1651000"/>
          <a:ext cx="4572000" cy="5143500"/>
        </p:xfrm>
        <a:graphic>
          <a:graphicData uri="http://schemas.openxmlformats.org/presentationml/2006/ole">
            <p:oleObj spid="_x0000_s1026" name="Chart" r:id="rId6" imgW="4571821" imgH="5143560" progId="MSGraph.Chart.8">
              <p:embed followColorScheme="full"/>
            </p:oleObj>
          </a:graphicData>
        </a:graphic>
      </p:graphicFrame>
      <p:sp>
        <p:nvSpPr>
          <p:cNvPr id="6" name="CorShape1"/>
          <p:cNvSpPr/>
          <p:nvPr>
            <p:custDataLst>
              <p:tags r:id="rId3"/>
            </p:custDataLst>
          </p:nvPr>
        </p:nvSpPr>
        <p:spPr>
          <a:xfrm rot="10800000">
            <a:off x="173038" y="3422650"/>
            <a:ext cx="355600" cy="355600"/>
          </a:xfrm>
          <a:custGeom>
            <a:avLst/>
            <a:gdLst/>
            <a:ahLst/>
            <a:cxnLst/>
            <a:rect l="0" t="0" r="0" b="0"/>
            <a:pathLst>
              <a:path w="1524001" h="1752601">
                <a:moveTo>
                  <a:pt x="1295400" y="1066800"/>
                </a:moveTo>
                <a:lnTo>
                  <a:pt x="1524000" y="533400"/>
                </a:lnTo>
                <a:lnTo>
                  <a:pt x="914400" y="0"/>
                </a:lnTo>
                <a:lnTo>
                  <a:pt x="0" y="1447800"/>
                </a:lnTo>
                <a:lnTo>
                  <a:pt x="0" y="1752600"/>
                </a:lnTo>
                <a:lnTo>
                  <a:pt x="990600" y="533400"/>
                </a:lnTo>
                <a:close/>
              </a:path>
            </a:pathLst>
          </a:custGeom>
          <a:solidFill>
            <a:srgbClr val="00C800"/>
          </a:solidFill>
          <a:ln>
            <a:noFill/>
          </a:ln>
          <a:effectLst>
            <a:prstShdw prst="shdw14" dist="35921" dir="2700000">
              <a:scrgbClr r="0" g="0" b="0">
                <a:alpha val="50000"/>
              </a:scrgbClr>
            </a:prst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29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873625"/>
          </a:xfrm>
        </p:spPr>
        <p:txBody>
          <a:bodyPr/>
          <a:lstStyle/>
          <a:p>
            <a:pPr marL="457200" indent="-457200">
              <a:spcBef>
                <a:spcPct val="20000"/>
              </a:spcBef>
              <a:buFont typeface="Wingdings" pitchFamily="2" charset="2"/>
              <a:buAutoNum type="arabicPeriod"/>
            </a:pPr>
            <a:r>
              <a:rPr lang="en-US" sz="3200" smtClean="0"/>
              <a:t>Atlas </a:t>
            </a:r>
          </a:p>
          <a:p>
            <a:pPr marL="457200" indent="-457200">
              <a:spcBef>
                <a:spcPct val="20000"/>
              </a:spcBef>
              <a:buFont typeface="Wingdings" pitchFamily="2" charset="2"/>
              <a:buAutoNum type="arabicPeriod"/>
            </a:pPr>
            <a:r>
              <a:rPr lang="en-US" sz="3200" smtClean="0"/>
              <a:t>Encyclopedia </a:t>
            </a:r>
          </a:p>
          <a:p>
            <a:pPr marL="457200" indent="-457200">
              <a:spcBef>
                <a:spcPct val="20000"/>
              </a:spcBef>
              <a:buFont typeface="Wingdings" pitchFamily="2" charset="2"/>
              <a:buAutoNum type="arabicPeriod"/>
            </a:pPr>
            <a:r>
              <a:rPr lang="en-US" sz="3200" smtClean="0"/>
              <a:t>Thesaurus </a:t>
            </a:r>
          </a:p>
          <a:p>
            <a:pPr marL="457200" indent="-457200">
              <a:spcBef>
                <a:spcPct val="20000"/>
              </a:spcBef>
              <a:buFont typeface="Wingdings" pitchFamily="2" charset="2"/>
              <a:buAutoNum type="arabicPeriod"/>
            </a:pPr>
            <a:r>
              <a:rPr lang="en-US" sz="3200" smtClean="0"/>
              <a:t>Dictionary </a:t>
            </a:r>
          </a:p>
          <a:p>
            <a:pPr marL="457200" indent="-457200">
              <a:spcBef>
                <a:spcPct val="20000"/>
              </a:spcBef>
              <a:buFont typeface="Wingdings" pitchFamily="2" charset="2"/>
              <a:buAutoNum type="arabicPeriod"/>
            </a:pPr>
            <a:r>
              <a:rPr lang="en-US" sz="3200" smtClean="0"/>
              <a:t>Almanac </a:t>
            </a: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How a word is read out loud would be called its: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/>
        </p:nvGraphicFramePr>
        <p:xfrm>
          <a:off x="4508500" y="1651000"/>
          <a:ext cx="4572000" cy="5143500"/>
        </p:xfrm>
        <a:graphic>
          <a:graphicData uri="http://schemas.openxmlformats.org/presentationml/2006/ole">
            <p:oleObj spid="_x0000_s3074" name="Chart" r:id="rId6" imgW="4571821" imgH="5143560" progId="MSGraph.Chart.8">
              <p:embed followColorScheme="full"/>
            </p:oleObj>
          </a:graphicData>
        </a:graphic>
      </p:graphicFrame>
      <p:sp>
        <p:nvSpPr>
          <p:cNvPr id="6" name="CorShape1"/>
          <p:cNvSpPr/>
          <p:nvPr>
            <p:custDataLst>
              <p:tags r:id="rId3"/>
            </p:custDataLst>
          </p:nvPr>
        </p:nvSpPr>
        <p:spPr>
          <a:xfrm rot="10800000">
            <a:off x="173038" y="1763713"/>
            <a:ext cx="355600" cy="355600"/>
          </a:xfrm>
          <a:custGeom>
            <a:avLst/>
            <a:gdLst/>
            <a:ahLst/>
            <a:cxnLst/>
            <a:rect l="0" t="0" r="0" b="0"/>
            <a:pathLst>
              <a:path w="1524001" h="1752601">
                <a:moveTo>
                  <a:pt x="1295400" y="1066800"/>
                </a:moveTo>
                <a:lnTo>
                  <a:pt x="1524000" y="533400"/>
                </a:lnTo>
                <a:lnTo>
                  <a:pt x="914400" y="0"/>
                </a:lnTo>
                <a:lnTo>
                  <a:pt x="0" y="1447800"/>
                </a:lnTo>
                <a:lnTo>
                  <a:pt x="0" y="1752600"/>
                </a:lnTo>
                <a:lnTo>
                  <a:pt x="990600" y="533400"/>
                </a:lnTo>
                <a:close/>
              </a:path>
            </a:pathLst>
          </a:custGeom>
          <a:solidFill>
            <a:srgbClr val="00C800"/>
          </a:solidFill>
          <a:ln>
            <a:noFill/>
          </a:ln>
          <a:effectLst>
            <a:prstShdw prst="shdw14" dist="35921" dir="2700000">
              <a:scrgbClr r="0" g="0" b="0">
                <a:alpha val="50000"/>
              </a:scrgbClr>
            </a:prst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077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873625"/>
          </a:xfrm>
        </p:spPr>
        <p:txBody>
          <a:bodyPr/>
          <a:lstStyle/>
          <a:p>
            <a:pPr marL="457200" indent="-457200">
              <a:spcBef>
                <a:spcPct val="20000"/>
              </a:spcBef>
              <a:buFont typeface="Wingdings" pitchFamily="2" charset="2"/>
              <a:buAutoNum type="arabicPeriod"/>
            </a:pPr>
            <a:r>
              <a:rPr lang="en-US" sz="3200" smtClean="0"/>
              <a:t>Pronunciation </a:t>
            </a:r>
          </a:p>
          <a:p>
            <a:pPr marL="457200" indent="-457200">
              <a:spcBef>
                <a:spcPct val="20000"/>
              </a:spcBef>
              <a:buFont typeface="Wingdings" pitchFamily="2" charset="2"/>
              <a:buAutoNum type="arabicPeriod"/>
            </a:pPr>
            <a:r>
              <a:rPr lang="en-US" sz="3200" smtClean="0"/>
              <a:t>Syllabication </a:t>
            </a: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Do you know how to tell where a word came from, or its origin?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/>
        </p:nvGraphicFramePr>
        <p:xfrm>
          <a:off x="4508500" y="1651000"/>
          <a:ext cx="4572000" cy="5143500"/>
        </p:xfrm>
        <a:graphic>
          <a:graphicData uri="http://schemas.openxmlformats.org/presentationml/2006/ole">
            <p:oleObj spid="_x0000_s4098" name="Chart" r:id="rId5" imgW="4571821" imgH="5143560" progId="MSGraph.Chart.8">
              <p:embed followColorScheme="full"/>
            </p:oleObj>
          </a:graphicData>
        </a:graphic>
      </p:graphicFrame>
      <p:sp>
        <p:nvSpPr>
          <p:cNvPr id="4100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873625"/>
          </a:xfrm>
        </p:spPr>
        <p:txBody>
          <a:bodyPr/>
          <a:lstStyle/>
          <a:p>
            <a:pPr marL="457200" indent="-457200">
              <a:spcBef>
                <a:spcPct val="20000"/>
              </a:spcBef>
              <a:buFont typeface="Wingdings" pitchFamily="2" charset="2"/>
              <a:buAutoNum type="arabicPeriod"/>
            </a:pPr>
            <a:r>
              <a:rPr lang="en-US" sz="3200" smtClean="0"/>
              <a:t>Yes</a:t>
            </a:r>
          </a:p>
          <a:p>
            <a:pPr marL="457200" indent="-457200">
              <a:spcBef>
                <a:spcPct val="20000"/>
              </a:spcBef>
              <a:buFont typeface="Wingdings" pitchFamily="2" charset="2"/>
              <a:buAutoNum type="arabicPeriod"/>
            </a:pPr>
            <a:r>
              <a:rPr lang="en-US" sz="3200" smtClean="0"/>
              <a:t>No</a:t>
            </a: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1219200"/>
            <a:ext cx="7467600" cy="4038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Let’s Explore…Do you like cereal?  Did you ever wonder where the word came from? 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Who can find the word cereal in the dictionary?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Aha! (I love those moments!)</a:t>
            </a:r>
            <a:br>
              <a:rPr lang="en-US" dirty="0" smtClean="0"/>
            </a:br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In a dictionary, the word spelled </a:t>
            </a:r>
            <a:r>
              <a:rPr lang="en-US" dirty="0" err="1" smtClean="0"/>
              <a:t>phoenetically</a:t>
            </a:r>
            <a:r>
              <a:rPr lang="en-US" dirty="0" smtClean="0"/>
              <a:t> inside the slash marks after the entry word tells you: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/>
        </p:nvGraphicFramePr>
        <p:xfrm>
          <a:off x="4508500" y="1651000"/>
          <a:ext cx="4572000" cy="5143500"/>
        </p:xfrm>
        <a:graphic>
          <a:graphicData uri="http://schemas.openxmlformats.org/presentationml/2006/ole">
            <p:oleObj spid="_x0000_s5122" name="Chart" r:id="rId6" imgW="4571821" imgH="5143560" progId="MSGraph.Chart.8">
              <p:embed followColorScheme="full"/>
            </p:oleObj>
          </a:graphicData>
        </a:graphic>
      </p:graphicFrame>
      <p:sp>
        <p:nvSpPr>
          <p:cNvPr id="5124" name="TPAnswers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600200"/>
            <a:ext cx="4114800" cy="4873625"/>
          </a:xfrm>
        </p:spPr>
        <p:txBody>
          <a:bodyPr/>
          <a:lstStyle/>
          <a:p>
            <a:pPr marL="457200" indent="-457200">
              <a:spcBef>
                <a:spcPct val="20000"/>
              </a:spcBef>
              <a:buFont typeface="Wingdings" pitchFamily="2" charset="2"/>
              <a:buAutoNum type="arabicPeriod"/>
            </a:pPr>
            <a:r>
              <a:rPr lang="en-US" sz="3200" dirty="0" smtClean="0"/>
              <a:t>What the word means</a:t>
            </a:r>
          </a:p>
          <a:p>
            <a:pPr marL="457200" indent="-457200">
              <a:spcBef>
                <a:spcPct val="20000"/>
              </a:spcBef>
              <a:buFont typeface="Wingdings" pitchFamily="2" charset="2"/>
              <a:buAutoNum type="arabicPeriod"/>
            </a:pPr>
            <a:r>
              <a:rPr lang="en-US" sz="3200" dirty="0" smtClean="0"/>
              <a:t>How to say the word</a:t>
            </a:r>
          </a:p>
          <a:p>
            <a:pPr marL="457200" indent="-457200">
              <a:spcBef>
                <a:spcPct val="20000"/>
              </a:spcBef>
              <a:buFont typeface="Wingdings" pitchFamily="2" charset="2"/>
              <a:buAutoNum type="arabicPeriod"/>
            </a:pPr>
            <a:r>
              <a:rPr lang="en-US" sz="3200" dirty="0" smtClean="0"/>
              <a:t>How to use the word in a sentence</a:t>
            </a:r>
          </a:p>
          <a:p>
            <a:pPr marL="457200" indent="-457200">
              <a:spcBef>
                <a:spcPct val="20000"/>
              </a:spcBef>
              <a:buFont typeface="Wingdings" pitchFamily="2" charset="2"/>
              <a:buAutoNum type="arabicPeriod"/>
            </a:pPr>
            <a:r>
              <a:rPr lang="en-US" sz="3200" dirty="0" smtClean="0"/>
              <a:t>What part of speech it is</a:t>
            </a:r>
          </a:p>
        </p:txBody>
      </p:sp>
      <p:sp>
        <p:nvSpPr>
          <p:cNvPr id="5" name="CorShape1"/>
          <p:cNvSpPr/>
          <p:nvPr>
            <p:custDataLst>
              <p:tags r:id="rId4"/>
            </p:custDataLst>
          </p:nvPr>
        </p:nvSpPr>
        <p:spPr>
          <a:xfrm rot="10800000">
            <a:off x="-60960" y="2837179"/>
            <a:ext cx="647700" cy="647700"/>
          </a:xfrm>
          <a:custGeom>
            <a:avLst/>
            <a:gdLst/>
            <a:ahLst/>
            <a:cxnLst/>
            <a:rect l="0" t="0" r="0" b="0"/>
            <a:pathLst>
              <a:path w="1524001" h="1752601">
                <a:moveTo>
                  <a:pt x="1295400" y="1066800"/>
                </a:moveTo>
                <a:lnTo>
                  <a:pt x="1524000" y="533400"/>
                </a:lnTo>
                <a:lnTo>
                  <a:pt x="914400" y="0"/>
                </a:lnTo>
                <a:lnTo>
                  <a:pt x="0" y="1447800"/>
                </a:lnTo>
                <a:lnTo>
                  <a:pt x="0" y="1752600"/>
                </a:lnTo>
                <a:lnTo>
                  <a:pt x="990600" y="533400"/>
                </a:lnTo>
                <a:close/>
              </a:path>
            </a:pathLst>
          </a:custGeom>
          <a:solidFill>
            <a:srgbClr val="00C800"/>
          </a:solidFill>
          <a:ln>
            <a:noFill/>
          </a:ln>
          <a:effectLst>
            <a:prstShdw prst="shdw14" dist="35921" dir="2700000">
              <a:scrgbClr r="0" g="0" b="0">
                <a:alpha val="50000"/>
              </a:scrgbClr>
            </a:prst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7"/>
            <a:ext cx="7467600" cy="1143000"/>
          </a:xfrm>
        </p:spPr>
        <p:txBody>
          <a:bodyPr/>
          <a:lstStyle/>
          <a:p>
            <a:r>
              <a:rPr lang="en-US" dirty="0" smtClean="0"/>
              <a:t>What do the dots inside an entry word mean?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/>
        </p:nvGraphicFramePr>
        <p:xfrm>
          <a:off x="4508500" y="1651000"/>
          <a:ext cx="4572000" cy="5143500"/>
        </p:xfrm>
        <a:graphic>
          <a:graphicData uri="http://schemas.openxmlformats.org/presentationml/2006/ole">
            <p:oleObj spid="_x0000_s21506" name="Chart" r:id="rId6" imgW="4571821" imgH="5143560" progId="MSGraph.Chart.8">
              <p:embed followColorScheme="full"/>
            </p:oleObj>
          </a:graphicData>
        </a:graphic>
      </p:graphicFrame>
      <p:sp>
        <p:nvSpPr>
          <p:cNvPr id="6" name="CorShape1"/>
          <p:cNvSpPr/>
          <p:nvPr>
            <p:custDataLst>
              <p:tags r:id="rId3"/>
            </p:custDataLst>
          </p:nvPr>
        </p:nvSpPr>
        <p:spPr>
          <a:xfrm rot="10800000">
            <a:off x="-294640" y="3422226"/>
            <a:ext cx="939800" cy="939800"/>
          </a:xfrm>
          <a:custGeom>
            <a:avLst/>
            <a:gdLst/>
            <a:ahLst/>
            <a:cxnLst/>
            <a:rect l="0" t="0" r="0" b="0"/>
            <a:pathLst>
              <a:path w="1524001" h="1752601">
                <a:moveTo>
                  <a:pt x="1295400" y="1066800"/>
                </a:moveTo>
                <a:lnTo>
                  <a:pt x="1524000" y="533400"/>
                </a:lnTo>
                <a:lnTo>
                  <a:pt x="914400" y="0"/>
                </a:lnTo>
                <a:lnTo>
                  <a:pt x="0" y="1447800"/>
                </a:lnTo>
                <a:lnTo>
                  <a:pt x="0" y="1752600"/>
                </a:lnTo>
                <a:lnTo>
                  <a:pt x="990600" y="533400"/>
                </a:lnTo>
                <a:close/>
              </a:path>
            </a:pathLst>
          </a:custGeom>
          <a:solidFill>
            <a:srgbClr val="00C800"/>
          </a:solidFill>
          <a:ln>
            <a:noFill/>
          </a:ln>
          <a:effectLst>
            <a:prstShdw prst="shdw14" dist="35921" dir="2700000">
              <a:scrgbClr r="0" g="0" b="0">
                <a:alpha val="50000"/>
              </a:scrgbClr>
            </a:prst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873625"/>
          </a:xfrm>
        </p:spPr>
        <p:txBody>
          <a:bodyPr>
            <a:noAutofit/>
          </a:bodyPr>
          <a:lstStyle/>
          <a:p>
            <a:pPr marL="457200" indent="-457200">
              <a:spcBef>
                <a:spcPct val="20000"/>
              </a:spcBef>
              <a:spcAft>
                <a:spcPts val="0"/>
              </a:spcAft>
              <a:buFont typeface="Wingdings" pitchFamily="2" charset="2"/>
              <a:buAutoNum type="arabicPeriod"/>
            </a:pPr>
            <a:r>
              <a:rPr lang="en-US" sz="3200" dirty="0" smtClean="0"/>
              <a:t>A good place to stop and check your spelling</a:t>
            </a:r>
          </a:p>
          <a:p>
            <a:pPr marL="457200" indent="-457200">
              <a:spcBef>
                <a:spcPct val="20000"/>
              </a:spcBef>
              <a:spcAft>
                <a:spcPts val="0"/>
              </a:spcAft>
              <a:buFont typeface="Wingdings" pitchFamily="2" charset="2"/>
              <a:buAutoNum type="arabicPeriod"/>
            </a:pPr>
            <a:r>
              <a:rPr lang="en-US" sz="3200" dirty="0" smtClean="0"/>
              <a:t>Where to break the word’s syllables</a:t>
            </a:r>
          </a:p>
          <a:p>
            <a:pPr marL="457200" indent="-457200">
              <a:spcBef>
                <a:spcPct val="20000"/>
              </a:spcBef>
              <a:spcAft>
                <a:spcPts val="0"/>
              </a:spcAft>
              <a:buFont typeface="Wingdings" pitchFamily="2" charset="2"/>
              <a:buAutoNum type="arabicPeriod"/>
            </a:pPr>
            <a:r>
              <a:rPr lang="en-US" sz="3200" dirty="0" smtClean="0"/>
              <a:t>Where the word came from, or it’s origin</a:t>
            </a:r>
            <a:endParaRPr lang="en-US" sz="3200" dirty="0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  <p:bldP spid="6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VERSION" val="2008"/>
  <p:tag name="POWERPOINTVERSION" val="12.0"/>
  <p:tag name="PPVERSION" val="12.0"/>
  <p:tag name="DELIMITERS" val="3.1"/>
  <p:tag name="SHOWBARVISIBLE" val="True"/>
  <p:tag name="EXPANDSHOWBAR" val="True"/>
  <p:tag name="USESECONDARYMONITOR" val="True"/>
  <p:tag name="BULLETTYPE" val="3"/>
  <p:tag name="ANSWERNOWSTYLE" val="-1"/>
  <p:tag name="ANSWERNOWTEXT" val="Answer Now"/>
  <p:tag name="COUNTDOWNSTYLE" val="-1"/>
  <p:tag name="RESPCOUNTERSTYLE" val="-1"/>
  <p:tag name="RESPCOUNTERFORMAT" val="0"/>
  <p:tag name="RESPTABLESTYLE" val="-1"/>
  <p:tag name="COUNTDOWNSECONDS" val="10"/>
  <p:tag name="INPUTSOURCE" val="1"/>
  <p:tag name="NUMRESPONSES" val="1"/>
  <p:tag name="ALLOWDUPLICATES" val="False"/>
  <p:tag name="BACKUPSESSIONS" val="True"/>
  <p:tag name="BACKUPMAINTENANCE" val="7"/>
  <p:tag name="CHARTVALUEFORMAT" val="0%"/>
  <p:tag name="AUTOADVANCE" val="False"/>
  <p:tag name="REVIEWONLY" val="False"/>
  <p:tag name="ROTATIONINTERVAL" val="2"/>
  <p:tag name="AUTOUPDATEALIASES" val="True"/>
  <p:tag name="STDCHART" val="1"/>
  <p:tag name="PARTICIPANTSINLEADERBOARD" val="5"/>
  <p:tag name="TEAMSINLEADERBOARD" val="5"/>
  <p:tag name="MAXRESPONDERS" val="5"/>
  <p:tag name="BUBBLENAMEVISIBLE" val="True"/>
  <p:tag name="BUBBLESIZEVISIBLE" val="True"/>
  <p:tag name="BUBBLEVALUEFORMAT" val="0.0"/>
  <p:tag name="BUBBLEGROUPING" val="3"/>
  <p:tag name="DEFAULTNUMTEAMS" val="5"/>
  <p:tag name="CUSTOMGRIDBACKCOLOR" val="-2830136"/>
  <p:tag name="CUSTOMCELLFORECOLOR" val="-16777216"/>
  <p:tag name="CUSTOMCELLBACKCOLOR1" val="-657956"/>
  <p:tag name="CUSTOMCELLBACKCOLOR2" val="-13395457"/>
  <p:tag name="CUSTOMCELLBACKCOLOR3" val="-268652"/>
  <p:tag name="CUSTOMCELLBACKCOLOR4" val="-8355712"/>
  <p:tag name="USESCHEMECOLORS" val="True"/>
  <p:tag name="DISPLAYNAME" val="True"/>
  <p:tag name="DISPLAYDEVICENUMBER" val="True"/>
  <p:tag name="DISPLAYDEVICEID" val="True"/>
  <p:tag name="GRIDOPACITY" val="90"/>
  <p:tag name="GRIDROTATIONINTERVAL" val="2"/>
  <p:tag name="AUTOSIZEGRID" val="True"/>
  <p:tag name="GRIDSIZE" val="{Width=800, Height=600}"/>
  <p:tag name="GRIDPOSITION" val="1"/>
  <p:tag name="POLLINGCYCLE" val="2"/>
  <p:tag name="CHARTCOLORS" val="0"/>
  <p:tag name="CHARTLABELS" val="0"/>
  <p:tag name="RESETCHARTS" val="True"/>
  <p:tag name="INCLUDENONRESPONDERS" val="False"/>
  <p:tag name="MULTIRESPDIVISOR" val="1"/>
  <p:tag name="PARTLISTDEFAULT" val="0"/>
  <p:tag name="INCLUDEPPT" val="True"/>
  <p:tag name="ALLOWUSERFEEDBACK" val="True"/>
  <p:tag name="CORRECTPOINTVALUE" val="100"/>
  <p:tag name="INCORRECTPOINTVALUE" val="0"/>
  <p:tag name="REALTIMEBACKUP" val="False"/>
  <p:tag name="REALTIMEBACKUPPATH" val="(None)"/>
  <p:tag name="ZEROBASED" val="False"/>
  <p:tag name="AUTOADJUSTPARTRANGE" val="True"/>
  <p:tag name="CHARTSCALE" val="True"/>
  <p:tag name="ADVANCEDSETTINGSVIEW" val="False"/>
  <p:tag name="FIBDISPLAYRESULTS" val="True"/>
  <p:tag name="FIBNUMRESULTS" val="5"/>
  <p:tag name="FIBINCLUDEOTHER" val="True"/>
  <p:tag name="FIBDISPLAYKEYWORDS" val="True"/>
  <p:tag name="PRRESPONSE1" val="10"/>
  <p:tag name="PRRESPONSE2" val="9"/>
  <p:tag name="PRRESPONSE3" val="8"/>
  <p:tag name="PRRESPONSE4" val="7"/>
  <p:tag name="PRRESPONSE5" val="6"/>
  <p:tag name="PRRESPONSE6" val="5"/>
  <p:tag name="PRRESPONSE7" val="4"/>
  <p:tag name="PRRESPONSE8" val="3"/>
  <p:tag name="PRRESPONSE9" val="2"/>
  <p:tag name="PRRESPONSE10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5CF82F99595646628B93A607DE22D4A9"/>
  <p:tag name="SLIDEID" val="5CF82F99595646628B93A607DE22D4A9"/>
  <p:tag name="SLIDEORDER" val="1"/>
  <p:tag name="SLIDETYPE" val="Q"/>
  <p:tag name="DEMOGRAPHIC" val="False"/>
  <p:tag name="TEAMASSIGN" val="False"/>
  <p:tag name="SPEEDSCORING" val="False"/>
  <p:tag name="CORRECTPOINTVALUE" val="100"/>
  <p:tag name="INCORRECTPOINTVALUE" val="0"/>
  <p:tag name="ZEROBASED" val="False"/>
  <p:tag name="DELIMITERS" val="3.1"/>
  <p:tag name="VALUEFORMAT" val="0%"/>
  <p:tag name="VALUES" val="Correct|smicln|Incorrect"/>
  <p:tag name="QUESTIONALIAS" val="How to read a word out loud would be called its:"/>
  <p:tag name="ANSWERSALIAS" val="Pronunciation |smicln|Syllabication "/>
  <p:tag name="RESPONSESGATHERED" val="True"/>
  <p:tag name="TOTALRESPONSES" val="18"/>
  <p:tag name="RESPONSECOUNT" val="18"/>
  <p:tag name="SLICED" val="False"/>
  <p:tag name="RESPONSES" val="2;2;1;1;1;1;2;1;1;2;2;1;-;1;2;1;1;1;1;"/>
  <p:tag name="CHARTSTRINGSTD" val="12 6"/>
  <p:tag name="CHARTSTRINGREV" val="6 12"/>
  <p:tag name="CHARTSTRINGSTDPER" val="0.666666666666667 0.333333333333333"/>
  <p:tag name="CHARTSTRINGREVPER" val="0.333333333333333 0.666666666666667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RSHAPE" val="True"/>
  <p:tag name="SHAPETYPE" val="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2"/>
  <p:tag name="TEXTLENGTH" val="29"/>
  <p:tag name="FONTSIZE" val="32"/>
  <p:tag name="BULLETTYPE" val="ppBulletArabicPeriod"/>
  <p:tag name="ANSWERTEXT" val="Pronunciation &#10;Syllabication 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61EEE20EA074433493BC9EEEE7090699"/>
  <p:tag name="SLIDEID" val="61EEE20EA074433493BC9EEEE7090699"/>
  <p:tag name="SLIDEORDER" val="1"/>
  <p:tag name="SLIDETYPE" val="Q"/>
  <p:tag name="DEMOGRAPHIC" val="False"/>
  <p:tag name="TEAMASSIGN" val="False"/>
  <p:tag name="SPEEDSCORING" val="False"/>
  <p:tag name="CORRECTPOINTVALUE" val="100"/>
  <p:tag name="INCORRECTPOINTVALUE" val="0"/>
  <p:tag name="ZEROBASED" val="False"/>
  <p:tag name="QUESTIONALIAS" val="Do you agree?"/>
  <p:tag name="ANSWERSALIAS" val="Yes|smicln|No"/>
  <p:tag name="DELIMITERS" val="3.1"/>
  <p:tag name="VALUEFORMAT" val="0%"/>
  <p:tag name="RESPONSESGATHERED" val="True"/>
  <p:tag name="TOTALRESPONSES" val="18"/>
  <p:tag name="RESPONSECOUNT" val="18"/>
  <p:tag name="SLICED" val="False"/>
  <p:tag name="RESPONSES" val="2;1;1;1;2;1;2;2;1;2;2;1;-;2;2;2;1;1;2;"/>
  <p:tag name="CHARTSTRINGSTD" val="8 10"/>
  <p:tag name="CHARTSTRINGREV" val="10 8"/>
  <p:tag name="CHARTSTRINGSTDPER" val="0.444444444444444 0.555555555555556"/>
  <p:tag name="CHARTSTRINGREVPER" val="0.555555555555556 0.44444444444444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2"/>
  <p:tag name="TEXTLENGTH" val="6"/>
  <p:tag name="FONTSIZE" val="32"/>
  <p:tag name="BULLETTYPE" val="ppBulletArabicPeriod"/>
  <p:tag name="ANSWERTEXT" val="Yes&#10;No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ID" val="9627BF25ACF54EBB8116BFF421A4F7AA"/>
  <p:tag name="SLIDETYPE" val="E"/>
  <p:tag name="CORRECTPOINTVALUE" val="100"/>
  <p:tag name="INCORRECTPOINTVALUE" val="0"/>
  <p:tag name="FIBDISPLAYRESULTS" val="True"/>
  <p:tag name="FIBDISPLAYKEYWORDS" val="True"/>
  <p:tag name="FIBINCLUDEOTHER" val="True"/>
  <p:tag name="FIBNUMRESULTS" val="5"/>
  <p:tag name="QUESTIONALIAS" val="Enter question text..."/>
  <p:tag name="SLIDEORDER" val="2"/>
  <p:tag name="SLIDEGUID" val="4FD1F3FF186B4C13BCD1ACC701647114"/>
  <p:tag name="DELIMITERS" val="3.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2FA2E8419593415A877D1AD6F24A68D0"/>
  <p:tag name="SLIDEID" val="2FA2E8419593415A877D1AD6F24A68D0"/>
  <p:tag name="SLIDEORDER" val="1"/>
  <p:tag name="SLIDETYPE" val="Q"/>
  <p:tag name="DEMOGRAPHIC" val="False"/>
  <p:tag name="TEAMASSIGN" val="False"/>
  <p:tag name="SPEEDSCORING" val="False"/>
  <p:tag name="CORRECTPOINTVALUE" val="100"/>
  <p:tag name="INCORRECTPOINTVALUE" val="0"/>
  <p:tag name="ZEROBASED" val="False"/>
  <p:tag name="DELIMITERS" val="3.1"/>
  <p:tag name="VALUEFORMAT" val="0%"/>
  <p:tag name="QUESTIONALIAS" val="In a dictionary, the word spelled phoenetically inside the slash marks after the entry word tells you:"/>
  <p:tag name="ANSWERSALIAS" val="What the word means|smicln|How to say the word|smicln|How to use the word in a sentence|smicln|What part of speech it is"/>
  <p:tag name="VALUES" val="Incorrect|smicln|Correct|smicln|Incorrect|smicln|Incorrect"/>
  <p:tag name="RESPONSESGATHERED" val="True"/>
  <p:tag name="TOTALRESPONSES" val="18"/>
  <p:tag name="RESPONSECOUNT" val="18"/>
  <p:tag name="SLICED" val="False"/>
  <p:tag name="RESPONSES" val="2;2;4;2;2;4;4;3;2;2;4;2;-;3;4;3;1;1;2;"/>
  <p:tag name="CHARTSTRINGSTD" val="2 8 3 5"/>
  <p:tag name="CHARTSTRINGREV" val="5 3 8 2"/>
  <p:tag name="CHARTSTRINGSTDPER" val="0.111111111111111 0.444444444444444 0.166666666666667 0.277777777777778"/>
  <p:tag name="CHARTSTRINGREVPER" val="0.277777777777778 0.166666666666667 0.444444444444444 0.11111111111111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99"/>
  <p:tag name="FONTSIZE" val="32"/>
  <p:tag name="BULLETTYPE" val="ppBulletArabicPeriod"/>
  <p:tag name="ANSWERTEXT" val="What the word means&#10;How to say the word&#10;How to use the word in a sentence&#10;What part of speech it is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RSHAPE" val="True"/>
  <p:tag name="SHAPETYPE" val="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B69CAC08A95A4F6197DAA2E2142C5119"/>
  <p:tag name="SLIDEID" val="B69CAC08A95A4F6197DAA2E2142C5119"/>
  <p:tag name="SLIDEORDER" val="1"/>
  <p:tag name="SLIDETYPE" val="Q"/>
  <p:tag name="DEMOGRAPHIC" val="False"/>
  <p:tag name="TEAMASSIGN" val="False"/>
  <p:tag name="SPEEDSCORING" val="False"/>
  <p:tag name="CORRECTPOINTVALUE" val="100"/>
  <p:tag name="INCORRECTPOINTVALUE" val="0"/>
  <p:tag name="ZEROBASED" val="False"/>
  <p:tag name="DELIMITERS" val="3.1"/>
  <p:tag name="VALUEFORMAT" val="0%"/>
  <p:tag name="VALUES" val="Incorrect|smicln|Correct|smicln|Incorrect"/>
  <p:tag name="QUESTIONALIAS" val="What do the dost inside an entry word mean?"/>
  <p:tag name="ANSWERSALIAS" val="A good place to stop and check your spelling|smicln|Where to break the word’s syllables|smicln|Where the word came from, or it’s origin"/>
  <p:tag name="RESPONSESGATHERED" val="True"/>
  <p:tag name="TOTALRESPONSES" val="18"/>
  <p:tag name="RESPONSECOUNT" val="18"/>
  <p:tag name="SLICED" val="False"/>
  <p:tag name="RESPONSES" val="2;2;2;2;2;2;2;2;2;1;2;2;-;2;2;2;2;2;2;-;"/>
  <p:tag name="CHARTSTRINGSTD" val="1 17 0"/>
  <p:tag name="CHARTSTRINGREV" val="0 17 1"/>
  <p:tag name="CHARTSTRINGSTDPER" val="0.0555555555555556 0.944444444444444 0"/>
  <p:tag name="CHARTSTRINGREVPER" val="0 0.944444444444444 0.055555555555555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RSHAPE" val="True"/>
  <p:tag name="SHAPETYPE" val="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121"/>
  <p:tag name="FONTSIZE" val="32"/>
  <p:tag name="BULLETTYPE" val="ppBulletArabicPeriod"/>
  <p:tag name="ANSWERTEXT" val="A good place to stop and check your spelling&#10;Where to break the word’s syllables&#10;Where the word came from, or it’s origin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43CA54E297FD48AD996A3851D52A520F"/>
  <p:tag name="SLIDEID" val="43CA54E297FD48AD996A3851D52A520F"/>
  <p:tag name="SLIDEORDER" val="1"/>
  <p:tag name="SLIDETYPE" val="Q"/>
  <p:tag name="DEMOGRAPHIC" val="False"/>
  <p:tag name="TEAMASSIGN" val="False"/>
  <p:tag name="SPEEDSCORING" val="False"/>
  <p:tag name="CORRECTPOINTVALUE" val="100"/>
  <p:tag name="INCORRECTPOINTVALUE" val="0"/>
  <p:tag name="ZEROBASED" val="False"/>
  <p:tag name="QUESTIONALIAS" val="What is your opinion?"/>
  <p:tag name="ANSWERSALIAS" val="Strongly Agree|smicln|Agree|smicln|Disagree|smicln|Strongly Disagree"/>
  <p:tag name="DELIMITERS" val="3.1"/>
  <p:tag name="VALUEFORMAT" val="0%"/>
  <p:tag name="RESPONSESGATHERED" val="True"/>
  <p:tag name="TOTALRESPONSES" val="18"/>
  <p:tag name="RESPONSECOUNT" val="18"/>
  <p:tag name="SLICED" val="False"/>
  <p:tag name="RESPONSES" val="4;2;4;2;1;1;2;2;2;4;2;2;-;2;1;2;4;2;-;-;2;"/>
  <p:tag name="CHARTSTRINGSTD" val="3 11 0 4"/>
  <p:tag name="CHARTSTRINGREV" val="4 0 11 3"/>
  <p:tag name="CHARTSTRINGSTDPER" val="0.166666666666667 0.611111111111111 0 0.222222222222222"/>
  <p:tag name="CHARTSTRINGREVPER" val="0.222222222222222 0 0.611111111111111 0.166666666666667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47"/>
  <p:tag name="FONTSIZE" val="32"/>
  <p:tag name="BULLETTYPE" val="ppBulletArabicPeriod"/>
  <p:tag name="ANSWERTEXT" val="Strongly Agree&#10;Agree&#10;Disagree&#10;Strongly Disagre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0BE0C2058D28404390BF60553963522C"/>
  <p:tag name="SLIDEID" val="0BE0C2058D28404390BF60553963522C"/>
  <p:tag name="SLIDEORDER" val="1"/>
  <p:tag name="SLIDETYPE" val="Q"/>
  <p:tag name="DEMOGRAPHIC" val="False"/>
  <p:tag name="TEAMASSIGN" val="False"/>
  <p:tag name="SPEEDSCORING" val="False"/>
  <p:tag name="CORRECTPOINTVALUE" val="100"/>
  <p:tag name="INCORRECTPOINTVALUE" val="0"/>
  <p:tag name="ZEROBASED" val="False"/>
  <p:tag name="DELIMITERS" val="3.1"/>
  <p:tag name="VALUEFORMAT" val="0%"/>
  <p:tag name="QUESTIONALIAS" val="How often do you use a dictionary?"/>
  <p:tag name="ANSWERSALIAS" val="Every day! |smicln|Once each week|smicln|Once each month|smicln|“How often do I use a what?”"/>
  <p:tag name="RESPONSESGATHERED" val="True"/>
  <p:tag name="TOTALRESPONSES" val="18"/>
  <p:tag name="RESPONSECOUNT" val="18"/>
  <p:tag name="SLICED" val="False"/>
  <p:tag name="RESPONSES" val="2;2;4;1;4;1;4;1;2;4;-;4;-;2;3;2;1;4;2;-;3;"/>
  <p:tag name="CHARTSTRINGSTD" val="4 6 2 6"/>
  <p:tag name="CHARTSTRINGREV" val="6 2 6 4"/>
  <p:tag name="CHARTSTRINGSTDPER" val="0.222222222222222 0.333333333333333 0.111111111111111 0.333333333333333"/>
  <p:tag name="CHARTSTRINGREVPER" val="0.333333333333333 0.111111111111111 0.333333333333333 0.22222222222222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72"/>
  <p:tag name="FONTSIZE" val="32"/>
  <p:tag name="BULLETTYPE" val="ppBulletArabicPeriod"/>
  <p:tag name="ANSWERTEXT" val="Every day! &#10;Once each week&#10;Once each month&#10;“How often do I use a what?”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025052BD40154B559B81B8C42D043C27"/>
  <p:tag name="SLIDEID" val="025052BD40154B559B81B8C42D043C27"/>
  <p:tag name="SLIDEORDER" val="1"/>
  <p:tag name="SLIDETYPE" val="Q"/>
  <p:tag name="DEMOGRAPHIC" val="False"/>
  <p:tag name="TEAMASSIGN" val="False"/>
  <p:tag name="SPEEDSCORING" val="False"/>
  <p:tag name="CORRECTPOINTVALUE" val="100"/>
  <p:tag name="INCORRECTPOINTVALUE" val="0"/>
  <p:tag name="ZEROBASED" val="False"/>
  <p:tag name="QUESTIONALIAS" val="Do you agree?"/>
  <p:tag name="ANSWERSALIAS" val="Yes|smicln|No"/>
  <p:tag name="DELIMITERS" val="3.1"/>
  <p:tag name="VALUEFORMAT" val="0%"/>
  <p:tag name="RESPONSESGATHERED" val="True"/>
  <p:tag name="TOTALRESPONSES" val="19"/>
  <p:tag name="RESPONSECOUNT" val="19"/>
  <p:tag name="SLICED" val="False"/>
  <p:tag name="RESPONSES" val="2;1;1;1;1;1;2;1;1;1;1;2;-;2;1;2;2;1;1;-;2;"/>
  <p:tag name="CHARTSTRINGSTD" val="12 7"/>
  <p:tag name="CHARTSTRINGREV" val="7 12"/>
  <p:tag name="CHARTSTRINGSTDPER" val="0.631578947368421 0.368421052631579"/>
  <p:tag name="CHARTSTRINGREVPER" val="0.368421052631579 0.63157894736842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2"/>
  <p:tag name="TEXTLENGTH" val="6"/>
  <p:tag name="FONTSIZE" val="32"/>
  <p:tag name="BULLETTYPE" val="ppBulletArabicPeriod"/>
  <p:tag name="ANSWERTEXT" val="Yes&#10;No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3CBEB0887B7F4BCDBA8FE042B441905B"/>
  <p:tag name="SLIDEID" val="3CBEB0887B7F4BCDBA8FE042B441905B"/>
  <p:tag name="SLIDEORDER" val="1"/>
  <p:tag name="SLIDETYPE" val="Q"/>
  <p:tag name="DEMOGRAPHIC" val="False"/>
  <p:tag name="TEAMASSIGN" val="False"/>
  <p:tag name="SPEEDSCORING" val="False"/>
  <p:tag name="CORRECTPOINTVALUE" val="100"/>
  <p:tag name="INCORRECTPOINTVALUE" val="0"/>
  <p:tag name="ZEROBASED" val="False"/>
  <p:tag name="QUESTIONALIAS" val="What is your opinion?"/>
  <p:tag name="ANSWERSALIAS" val="True|smicln|False"/>
  <p:tag name="DELIMITERS" val="3.1"/>
  <p:tag name="VALUEFORMAT" val="0%"/>
  <p:tag name="VALUES" val="Correct|smicln|Incorrect"/>
  <p:tag name="RESPONSESGATHERED" val="True"/>
  <p:tag name="TOTALRESPONSES" val="18"/>
  <p:tag name="RESPONSECOUNT" val="18"/>
  <p:tag name="SLICED" val="False"/>
  <p:tag name="RESPONSES" val="1;1;1;2;1;2;1;2;1;2;1;1;-;1;-;1;2;2;1;-;1;"/>
  <p:tag name="CHARTSTRINGSTD" val="12 6"/>
  <p:tag name="CHARTSTRINGREV" val="6 12"/>
  <p:tag name="CHARTSTRINGSTDPER" val="0.666666666666667 0.333333333333333"/>
  <p:tag name="CHARTSTRINGREVPER" val="0.333333333333333 0.666666666666667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2"/>
  <p:tag name="TEXTLENGTH" val="10"/>
  <p:tag name="FONTSIZE" val="32"/>
  <p:tag name="BULLETTYPE" val="ppBulletArabicPeriod"/>
  <p:tag name="ANSWERTEXT" val="True&#10;Fals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ID" val="156DC729DEC040B4BED05C8240378D64"/>
  <p:tag name="SLIDETYPE" val="E"/>
  <p:tag name="CORRECTPOINTVALUE" val="100"/>
  <p:tag name="INCORRECTPOINTVALUE" val="0"/>
  <p:tag name="FIBDISPLAYRESULTS" val="True"/>
  <p:tag name="FIBDISPLAYKEYWORDS" val="True"/>
  <p:tag name="FIBINCLUDEOTHER" val="True"/>
  <p:tag name="FIBNUMRESULTS" val="5"/>
  <p:tag name="QUESTIONALIAS" val="Enter question text..."/>
  <p:tag name="SLIDEORDER" val="2"/>
  <p:tag name="SLIDEGUID" val="4C9253F6F41C4F5981B379CC61E4D79E"/>
  <p:tag name="DELIMITERS" val="3.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RSHAPE" val="True"/>
  <p:tag name="SHAPETYPE" val="2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FCA299B61FF445E3A8D5876BFCBE6DBA"/>
  <p:tag name="SLIDEID" val="FCA299B61FF445E3A8D5876BFCBE6DBA"/>
  <p:tag name="SLIDEORDER" val="1"/>
  <p:tag name="SLIDETYPE" val="Q"/>
  <p:tag name="DEMOGRAPHIC" val="False"/>
  <p:tag name="TEAMASSIGN" val="False"/>
  <p:tag name="SPEEDSCORING" val="False"/>
  <p:tag name="CORRECTPOINTVALUE" val="100"/>
  <p:tag name="INCORRECTPOINTVALUE" val="0"/>
  <p:tag name="ZEROBASED" val="False"/>
  <p:tag name="QUESTIONALIAS" val="What is your opinion?"/>
  <p:tag name="ANSWERSALIAS" val="True|smicln|False"/>
  <p:tag name="DELIMITERS" val="3.1"/>
  <p:tag name="VALUEFORMAT" val="0%"/>
  <p:tag name="VALUES" val="Correct|smicln|Incorrect"/>
  <p:tag name="RESPONSESGATHERED" val="True"/>
  <p:tag name="TOTALRESPONSES" val="17"/>
  <p:tag name="RESPONSECOUNT" val="17"/>
  <p:tag name="SLICED" val="False"/>
  <p:tag name="RESPONSES" val="1;1;2;1;1;1;1;1;1;2;1;1;-;1;-;1;-;2;1;-;1;"/>
  <p:tag name="CHARTSTRINGSTD" val="14 3"/>
  <p:tag name="CHARTSTRINGREV" val="3 14"/>
  <p:tag name="CHARTSTRINGSTDPER" val="0.823529411764706 0.176470588235294"/>
  <p:tag name="CHARTSTRINGREVPER" val="0.176470588235294 0.823529411764706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2"/>
  <p:tag name="TEXTLENGTH" val="10"/>
  <p:tag name="FONTSIZE" val="32"/>
  <p:tag name="BULLETTYPE" val="ppBulletArabicPeriod"/>
  <p:tag name="ANSWERTEXT" val="True&#10;False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RSHAPE" val="True"/>
  <p:tag name="SHAPETYPE" val="2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566A6F71602049018678CB608B39544C"/>
  <p:tag name="SLIDEID" val="566A6F71602049018678CB608B39544C"/>
  <p:tag name="SLIDEORDER" val="1"/>
  <p:tag name="SLIDETYPE" val="Q"/>
  <p:tag name="DEMOGRAPHIC" val="False"/>
  <p:tag name="TEAMASSIGN" val="False"/>
  <p:tag name="SPEEDSCORING" val="False"/>
  <p:tag name="CORRECTPOINTVALUE" val="100"/>
  <p:tag name="INCORRECTPOINTVALUE" val="0"/>
  <p:tag name="ZEROBASED" val="False"/>
  <p:tag name="DELIMITERS" val="3.1"/>
  <p:tag name="VALUEFORMAT" val="0%"/>
  <p:tag name="VALUES" val="Incorrect|smicln|Incorrect|smicln|Correct"/>
  <p:tag name="QUESTIONALIAS" val="In the word, “prevention,” what part is the suffix?"/>
  <p:tag name="ANSWERSALIAS" val="pre-|smicln|ven|smicln|-tion"/>
  <p:tag name="RESPONSESGATHERED" val="True"/>
  <p:tag name="TOTALRESPONSES" val="18"/>
  <p:tag name="RESPONSECOUNT" val="18"/>
  <p:tag name="SLICED" val="False"/>
  <p:tag name="RESPONSES" val="1;1;3;1;2;1;1;1;1;2;3;-;-;3;3;1;3;3;1;-;1;"/>
  <p:tag name="CHARTSTRINGSTD" val="10 2 6"/>
  <p:tag name="CHARTSTRINGREV" val="6 2 10"/>
  <p:tag name="CHARTSTRINGSTDPER" val="0.555555555555556 0.111111111111111 0.333333333333333"/>
  <p:tag name="CHARTSTRINGREVPER" val="0.333333333333333 0.111111111111111 0.555555555555556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RSHAPE" val="True"/>
  <p:tag name="SHAPETYPE" val="2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14"/>
  <p:tag name="FONTSIZE" val="32"/>
  <p:tag name="BULLETTYPE" val="ppBulletArabicPeriod"/>
  <p:tag name="ANSWERTEXT" val="pre-&#10;ven&#10;-tion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ID" val="C0DC8924AD2D4FDDBD6D0086B465A3FB"/>
  <p:tag name="SLIDETYPE" val="E"/>
  <p:tag name="CORRECTPOINTVALUE" val="100"/>
  <p:tag name="INCORRECTPOINTVALUE" val="0"/>
  <p:tag name="FIBDISPLAYRESULTS" val="True"/>
  <p:tag name="FIBDISPLAYKEYWORDS" val="True"/>
  <p:tag name="FIBINCLUDEOTHER" val="True"/>
  <p:tag name="FIBNUMRESULTS" val="5"/>
  <p:tag name="QUESTIONALIAS" val="Enter question text..."/>
  <p:tag name="SLIDEORDER" val="2"/>
  <p:tag name="SLIDEGUID" val="22BD1D78C43847EFBBE5CB0F99510703"/>
  <p:tag name="DELIMITERS" val="3.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6D7FCE2152E14EEDB750264DF6A0AC04"/>
  <p:tag name="SLIDEID" val="6D7FCE2152E14EEDB750264DF6A0AC04"/>
  <p:tag name="SLIDEORDER" val="1"/>
  <p:tag name="SLIDETYPE" val="Q"/>
  <p:tag name="DEMOGRAPHIC" val="False"/>
  <p:tag name="TEAMASSIGN" val="False"/>
  <p:tag name="SPEEDSCORING" val="False"/>
  <p:tag name="CORRECTPOINTVALUE" val="100"/>
  <p:tag name="INCORRECTPOINTVALUE" val="0"/>
  <p:tag name="ZEROBASED" val="False"/>
  <p:tag name="DELIMITERS" val="3.1"/>
  <p:tag name="VALUEFORMAT" val="0%"/>
  <p:tag name="VALUES" val="Incorrect|smicln|Correct|smicln|Incorrect|smicln|Incorrect"/>
  <p:tag name="QUESTIONALIAS" val="What is the root of the word “measurable?”"/>
  <p:tag name="ANSWERSALIAS" val="mea-|smicln|measure|smicln|-able|smicln|The ability to be measured."/>
  <p:tag name="RESPONSESGATHERED" val="True"/>
  <p:tag name="TOTALRESPONSES" val="19"/>
  <p:tag name="RESPONSECOUNT" val="19"/>
  <p:tag name="SLICED" val="False"/>
  <p:tag name="RESPONSES" val="2;3;3;2;3;2;3;1;2;1;2;2;-;2;4;4;2;2;2;-;3;"/>
  <p:tag name="CHARTSTRINGSTD" val="2 10 5 2"/>
  <p:tag name="CHARTSTRINGREV" val="2 5 10 2"/>
  <p:tag name="CHARTSTRINGSTDPER" val="0.105263157894737 0.526315789473684 0.263157894736842 0.105263157894737"/>
  <p:tag name="CHARTSTRINGREVPER" val="0.105263157894737 0.263157894736842 0.526315789473684 0.105263157894737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RSHAPE" val="True"/>
  <p:tag name="SHAPETYPE" val="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63C044239764B839A0AA71635981817"/>
  <p:tag name="SLIDEID" val="A63C044239764B839A0AA71635981817"/>
  <p:tag name="SLIDEORDER" val="1"/>
  <p:tag name="SLIDETYPE" val="Q"/>
  <p:tag name="DEMOGRAPHIC" val="False"/>
  <p:tag name="TEAMASSIGN" val="False"/>
  <p:tag name="SPEEDSCORING" val="False"/>
  <p:tag name="CORRECTPOINTVALUE" val="100"/>
  <p:tag name="INCORRECTPOINTVALUE" val="0"/>
  <p:tag name="ZEROBASED" val="False"/>
  <p:tag name="QUESTIONALIAS" val="What is your opinion?"/>
  <p:tag name="ANSWERSALIAS" val="True|smicln|False"/>
  <p:tag name="DELIMITERS" val="3.1"/>
  <p:tag name="VALUEFORMAT" val="0%"/>
  <p:tag name="VALUES" val="Correct|smicln|Incorrect"/>
  <p:tag name="RESPONSESGATHERED" val="True"/>
  <p:tag name="TOTALRESPONSES" val="17"/>
  <p:tag name="RESPONSECOUNT" val="17"/>
  <p:tag name="SLICED" val="False"/>
  <p:tag name="RESPONSES" val="1;1;1;1;1;1;1;1;1;2;1;1;1;1;1;1;2;"/>
  <p:tag name="CHARTSTRINGSTD" val="15 2"/>
  <p:tag name="CHARTSTRINGREV" val="2 15"/>
  <p:tag name="CHARTSTRINGSTDPER" val="0.882352941176471 0.117647058823529"/>
  <p:tag name="CHARTSTRINGREVPER" val="0.117647058823529 0.88235294117647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46"/>
  <p:tag name="FONTSIZE" val="32"/>
  <p:tag name="BULLETTYPE" val="ppBulletArabicPeriod"/>
  <p:tag name="ANSWERTEXT" val="mea-&#10;measure&#10;-able&#10;The ability to be measured.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20E17AF05EF8408D96EAAAC7A55EC697"/>
  <p:tag name="SLIDEID" val="20E17AF05EF8408D96EAAAC7A55EC697"/>
  <p:tag name="SLIDEORDER" val="1"/>
  <p:tag name="SLIDETYPE" val="Q"/>
  <p:tag name="DEMOGRAPHIC" val="False"/>
  <p:tag name="TEAMASSIGN" val="False"/>
  <p:tag name="SPEEDSCORING" val="False"/>
  <p:tag name="CORRECTPOINTVALUE" val="100"/>
  <p:tag name="INCORRECTPOINTVALUE" val="0"/>
  <p:tag name="ZEROBASED" val="False"/>
  <p:tag name="QUESTIONALIAS" val="Do you agree?"/>
  <p:tag name="ANSWERSALIAS" val="Yes|smicln|No"/>
  <p:tag name="DELIMITERS" val="3.1"/>
  <p:tag name="VALUEFORMAT" val="0%"/>
  <p:tag name="RESPONSESGATHERED" val="True"/>
  <p:tag name="TOTALRESPONSES" val="18"/>
  <p:tag name="RESPONSECOUNT" val="18"/>
  <p:tag name="SLICED" val="False"/>
  <p:tag name="RESPONSES" val="1;1;-;1;2;1;1;1;1;1;2;1;-;1;2;2;1;2;1;-;2;"/>
  <p:tag name="CHARTSTRINGSTD" val="12 6"/>
  <p:tag name="CHARTSTRINGREV" val="6 12"/>
  <p:tag name="CHARTSTRINGSTDPER" val="0.666666666666667 0.333333333333333"/>
  <p:tag name="CHARTSTRINGREVPER" val="0.333333333333333 0.666666666666667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2"/>
  <p:tag name="TEXTLENGTH" val="6"/>
  <p:tag name="FONTSIZE" val="32"/>
  <p:tag name="BULLETTYPE" val="ppBulletArabicPeriod"/>
  <p:tag name="ANSWERTEXT" val="Yes&#10;No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ID" val="2C8D6F1C5135466DB4D9E55DEC65BB78"/>
  <p:tag name="SLIDETYPE" val="E"/>
  <p:tag name="CORRECTPOINTVALUE" val="100"/>
  <p:tag name="INCORRECTPOINTVALUE" val="0"/>
  <p:tag name="FIBDISPLAYRESULTS" val="True"/>
  <p:tag name="FIBDISPLAYKEYWORDS" val="True"/>
  <p:tag name="FIBINCLUDEOTHER" val="True"/>
  <p:tag name="FIBNUMRESULTS" val="5"/>
  <p:tag name="QUESTIONALIAS" val="Enter question text..."/>
  <p:tag name="SLIDEORDER" val="2"/>
  <p:tag name="SLIDEGUID" val="9641649E220D45A3A137A00A1AB8F25E"/>
  <p:tag name="DELIMITERS" val="3.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2245B6CD35A443068446D0D1C3FE708E"/>
  <p:tag name="SLIDEID" val="2245B6CD35A443068446D0D1C3FE708E"/>
  <p:tag name="SLIDEORDER" val="1"/>
  <p:tag name="SLIDETYPE" val="Q"/>
  <p:tag name="DEMOGRAPHIC" val="False"/>
  <p:tag name="TEAMASSIGN" val="False"/>
  <p:tag name="SPEEDSCORING" val="False"/>
  <p:tag name="CORRECTPOINTVALUE" val="100"/>
  <p:tag name="INCORRECTPOINTVALUE" val="0"/>
  <p:tag name="ZEROBASED" val="False"/>
  <p:tag name="QUESTIONALIAS" val="Do you agree?"/>
  <p:tag name="ANSWERSALIAS" val="Yes|smicln|No"/>
  <p:tag name="DELIMITERS" val="3.1"/>
  <p:tag name="VALUEFORMAT" val="0%"/>
  <p:tag name="RESPONSESGATHERED" val="True"/>
  <p:tag name="TOTALRESPONSES" val="18"/>
  <p:tag name="RESPONSECOUNT" val="18"/>
  <p:tag name="SLICED" val="False"/>
  <p:tag name="RESPONSES" val="1;1;-;1;1;1;2;1;2;1;1;1;-;2;1;2;2;1;2;-;2;"/>
  <p:tag name="CHARTSTRINGSTD" val="11 7"/>
  <p:tag name="CHARTSTRINGREV" val="7 11"/>
  <p:tag name="CHARTSTRINGSTDPER" val="0.611111111111111 0.388888888888889"/>
  <p:tag name="CHARTSTRINGREVPER" val="0.388888888888889 0.61111111111111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2"/>
  <p:tag name="TEXTLENGTH" val="6"/>
  <p:tag name="FONTSIZE" val="32"/>
  <p:tag name="BULLETTYPE" val="ppBulletArabicPeriod"/>
  <p:tag name="ANSWERTEXT" val="Yes&#10;No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ID" val="AC065B9202F948239E559A67148DEA8E"/>
  <p:tag name="SLIDETYPE" val="E"/>
  <p:tag name="CORRECTPOINTVALUE" val="100"/>
  <p:tag name="INCORRECTPOINTVALUE" val="0"/>
  <p:tag name="FIBDISPLAYRESULTS" val="True"/>
  <p:tag name="FIBDISPLAYKEYWORDS" val="True"/>
  <p:tag name="FIBINCLUDEOTHER" val="True"/>
  <p:tag name="FIBNUMRESULTS" val="5"/>
  <p:tag name="QUESTIONALIAS" val="Enter question text..."/>
  <p:tag name="SLIDEORDER" val="2"/>
  <p:tag name="SLIDEGUID" val="2F68F7B5C482487F9A274220661749FA"/>
  <p:tag name="DELIMITERS" val="3.1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8D1A7C46A1EC4C3097FD543537ABC86C"/>
  <p:tag name="SLIDEID" val="8D1A7C46A1EC4C3097FD543537ABC86C"/>
  <p:tag name="SLIDEORDER" val="1"/>
  <p:tag name="SLIDETYPE" val="Q"/>
  <p:tag name="DEMOGRAPHIC" val="False"/>
  <p:tag name="TEAMASSIGN" val="False"/>
  <p:tag name="SPEEDSCORING" val="False"/>
  <p:tag name="CORRECTPOINTVALUE" val="100"/>
  <p:tag name="INCORRECTPOINTVALUE" val="0"/>
  <p:tag name="ZEROBASED" val="False"/>
  <p:tag name="QUESTIONALIAS" val="Do you agree?"/>
  <p:tag name="ANSWERSALIAS" val="Yes|smicln|No"/>
  <p:tag name="DELIMITERS" val="3.1"/>
  <p:tag name="VALUEFORMAT" val="0%"/>
  <p:tag name="RESPONSESGATHERED" val="True"/>
  <p:tag name="TOTALRESPONSES" val="18"/>
  <p:tag name="RESPONSECOUNT" val="18"/>
  <p:tag name="SLICED" val="False"/>
  <p:tag name="RESPONSES" val="1;1;-;1;1;1;1;2;1;1;1;1;-;2;1;2;1;1;1;-;1;"/>
  <p:tag name="CHARTSTRINGSTD" val="15 3"/>
  <p:tag name="CHARTSTRINGREV" val="3 15"/>
  <p:tag name="CHARTSTRINGSTDPER" val="0.833333333333333 0.166666666666667"/>
  <p:tag name="CHARTSTRINGREVPER" val="0.166666666666667 0.833333333333333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2"/>
  <p:tag name="TEXTLENGTH" val="6"/>
  <p:tag name="FONTSIZE" val="32"/>
  <p:tag name="BULLETTYPE" val="ppBulletArabicPeriod"/>
  <p:tag name="ANSWERTEXT" val="Yes&#10;No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ID" val="CEF3F996256749C297F412B5A8083546"/>
  <p:tag name="SLIDETYPE" val="E"/>
  <p:tag name="CORRECTPOINTVALUE" val="100"/>
  <p:tag name="INCORRECTPOINTVALUE" val="0"/>
  <p:tag name="FIBDISPLAYRESULTS" val="True"/>
  <p:tag name="FIBDISPLAYKEYWORDS" val="True"/>
  <p:tag name="FIBINCLUDEOTHER" val="True"/>
  <p:tag name="FIBNUMRESULTS" val="5"/>
  <p:tag name="QUESTIONALIAS" val="Enter question text..."/>
  <p:tag name="SLIDEORDER" val="2"/>
  <p:tag name="SLIDEGUID" val="A1AF3ECB3025468E901022238C303DF7"/>
  <p:tag name="DELIMITERS" val="3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2"/>
  <p:tag name="TEXTLENGTH" val="10"/>
  <p:tag name="FONTSIZE" val="32"/>
  <p:tag name="BULLETTYPE" val="ppBulletArabicPeriod"/>
  <p:tag name="ANSWERTEXT" val="True&#10;False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ID" val="529617920593488281431EC3BB248A65"/>
  <p:tag name="SLIDETYPE" val="E"/>
  <p:tag name="CORRECTPOINTVALUE" val="100"/>
  <p:tag name="INCORRECTPOINTVALUE" val="0"/>
  <p:tag name="FIBDISPLAYRESULTS" val="True"/>
  <p:tag name="FIBDISPLAYKEYWORDS" val="True"/>
  <p:tag name="FIBINCLUDEOTHER" val="True"/>
  <p:tag name="FIBNUMRESULTS" val="5"/>
  <p:tag name="QUESTIONALIAS" val="Enter question text..."/>
  <p:tag name="SLIDEORDER" val="2"/>
  <p:tag name="SLIDEGUID" val="E128320C8BCB41C596E9EA3AD3C43286"/>
  <p:tag name="DELIMITERS" val="3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RSHAPE" val="True"/>
  <p:tag name="SHAPETYPE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7A55332C818941C0B225B071C26EE0F7"/>
  <p:tag name="SLIDEID" val="7A55332C818941C0B225B071C26EE0F7"/>
  <p:tag name="SLIDEORDER" val="1"/>
  <p:tag name="SLIDETYPE" val="Q"/>
  <p:tag name="DEMOGRAPHIC" val="False"/>
  <p:tag name="TEAMASSIGN" val="False"/>
  <p:tag name="SPEEDSCORING" val="False"/>
  <p:tag name="CORRECTPOINTVALUE" val="100"/>
  <p:tag name="INCORRECTPOINTVALUE" val="0"/>
  <p:tag name="ZEROBASED" val="False"/>
  <p:tag name="DELIMITERS" val="3.1"/>
  <p:tag name="VALUEFORMAT" val="0%"/>
  <p:tag name="VALUES" val="Incorrect|smicln|Incorrect|smicln|Incorrect|smicln|Correct|smicln|Incorrect"/>
  <p:tag name="QUESTIONALIAS" val="If I need to look up a definition for a word, I would look in a(n):"/>
  <p:tag name="ANSWERSALIAS" val="Atlas |smicln|Encyclopedia |smicln|Thesaurus |smicln|Dictionary |smicln|Almanac "/>
  <p:tag name="RESPONSESGATHERED" val="True"/>
  <p:tag name="TOTALRESPONSES" val="19"/>
  <p:tag name="RESPONSECOUNT" val="19"/>
  <p:tag name="SLICED" val="False"/>
  <p:tag name="RESPONSES" val="4;4;3;4;4;4;4;4;4;4;4;4;4;4;4;4;4;5;4;"/>
  <p:tag name="CHARTSTRINGSTD" val="0 0 1 17 1"/>
  <p:tag name="CHARTSTRINGREV" val="1 17 1 0 0"/>
  <p:tag name="CHARTSTRINGSTDPER" val="0 0 0.0526315789473684 0.894736842105263 0.0526315789473684"/>
  <p:tag name="CHARTSTRINGREVPER" val="0.0526315789473684 0.894736842105263 0.0526315789473684 0 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RSHAPE" val="True"/>
  <p:tag name="SHAPETYPE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5"/>
  <p:tag name="TEXTLENGTH" val="52"/>
  <p:tag name="FONTSIZE" val="32"/>
  <p:tag name="BULLETTYPE" val="ppBulletArabicPeriod"/>
  <p:tag name="ANSWERTEXT" val="Atlas &#10;Encyclopedia &#10;Thesaurus &#10;Dictionary &#10;Almanac 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riel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164</TotalTime>
  <Words>376</Words>
  <Application>Microsoft Office PowerPoint</Application>
  <PresentationFormat>On-screen Show (4:3)</PresentationFormat>
  <Paragraphs>70</Paragraphs>
  <Slides>24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6" baseType="lpstr">
      <vt:lpstr>Oriel</vt:lpstr>
      <vt:lpstr>Microsoft Graph Chart</vt:lpstr>
      <vt:lpstr>Fifth Grade Information Literacy Review 2010</vt:lpstr>
      <vt:lpstr>  Purposes for this activity:  * review reference materials and their uses.  *  Understand features of dictionaries, glossaries, and other sources.  * Use a fun tool to show what you know or review what you need to know! </vt:lpstr>
      <vt:lpstr>A glossary is a content-specific dictionary usually located at the back of a book.</vt:lpstr>
      <vt:lpstr>If I need to look up a definition for a word, I would look in a(n):</vt:lpstr>
      <vt:lpstr>How a word is read out loud would be called its:</vt:lpstr>
      <vt:lpstr>Do you know how to tell where a word came from, or its origin?</vt:lpstr>
      <vt:lpstr>Let’s Explore…Do you like cereal?  Did you ever wonder where the word came from?    Who can find the word cereal in the dictionary?  Aha! (I love those moments!) </vt:lpstr>
      <vt:lpstr>In a dictionary, the word spelled phoenetically inside the slash marks after the entry word tells you:</vt:lpstr>
      <vt:lpstr>What do the dots inside an entry word mean?</vt:lpstr>
      <vt:lpstr>How do you rate this statement:   I like using the dictionary.</vt:lpstr>
      <vt:lpstr>How often do you use a dictionary?</vt:lpstr>
      <vt:lpstr>I use online dictionaries as well as the dictionary in its physical form.</vt:lpstr>
      <vt:lpstr>The numbers after the entry words in a dictionary tell us if a word has more than one meaning.</vt:lpstr>
      <vt:lpstr>Knowing prefixes, root words, and suffixes can help me with spelling as well as figuring out what new words mean.</vt:lpstr>
      <vt:lpstr>In the word, “prevention,” what part is the suffix?</vt:lpstr>
      <vt:lpstr>Do you know the meanings of these common prefixes?  Pre- mis- re- un-</vt:lpstr>
      <vt:lpstr>What is the root of the word “measurable?”</vt:lpstr>
      <vt:lpstr>Do you know the abbreviations for parts of speech? </vt:lpstr>
      <vt:lpstr>     What do these abbreviations mean?  N vb adj adv sing pl</vt:lpstr>
      <vt:lpstr>I know what the schwa symbol looks like and I know what the schwa sounds like in words.</vt:lpstr>
      <vt:lpstr>Meet…        … the schwa!  (OK, so it happens to be a little imaginary…I tried to find it.   Picture it with me!   )   </vt:lpstr>
      <vt:lpstr>Do you know what the word “numskull” means?</vt:lpstr>
      <vt:lpstr>No?     Well, let’s look it up!</vt:lpstr>
      <vt:lpstr> I am hoping that with this review, not a single 5th grader will be a numskull when it comes to dictionary skills!     Thanks for your time and attention today!    </vt:lpstr>
    </vt:vector>
  </TitlesOfParts>
  <Company>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Fifth Grade Information Literacy Review 2010</dc:title>
  <dc:creator>lot011118</dc:creator>
  <cp:lastModifiedBy>ad12</cp:lastModifiedBy>
  <cp:revision>36</cp:revision>
  <dcterms:created xsi:type="dcterms:W3CDTF">2010-02-23T17:54:32Z</dcterms:created>
  <dcterms:modified xsi:type="dcterms:W3CDTF">2010-03-02T18:38:14Z</dcterms:modified>
</cp:coreProperties>
</file>