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266" r:id="rId3"/>
    <p:sldId id="257" r:id="rId4"/>
    <p:sldId id="259" r:id="rId5"/>
    <p:sldId id="260" r:id="rId6"/>
    <p:sldId id="261" r:id="rId7"/>
    <p:sldId id="264" r:id="rId8"/>
    <p:sldId id="265" r:id="rId9"/>
    <p:sldId id="258" r:id="rId10"/>
    <p:sldId id="262" r:id="rId11"/>
    <p:sldId id="263" r:id="rId12"/>
    <p:sldId id="268" r:id="rId13"/>
    <p:sldId id="269" r:id="rId14"/>
    <p:sldId id="271" r:id="rId15"/>
    <p:sldId id="270" r:id="rId16"/>
    <p:sldId id="272" r:id="rId17"/>
    <p:sldId id="273" r:id="rId18"/>
    <p:sldId id="274" r:id="rId19"/>
    <p:sldId id="275" r:id="rId20"/>
    <p:sldId id="276" r:id="rId21"/>
    <p:sldId id="277" r:id="rId22"/>
    <p:sldId id="267" r:id="rId23"/>
  </p:sldIdLst>
  <p:sldSz cx="9144000" cy="6858000" type="screen4x3"/>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907"/>
    <a:srgbClr val="FFCA7D"/>
    <a:srgbClr val="FFB343"/>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813" autoAdjust="0"/>
  </p:normalViewPr>
  <p:slideViewPr>
    <p:cSldViewPr>
      <p:cViewPr varScale="1">
        <p:scale>
          <a:sx n="50" d="100"/>
          <a:sy n="50" d="100"/>
        </p:scale>
        <p:origin x="-10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1FDE89-8A83-4DBC-85D7-FD4D11AF033A}" type="datetimeFigureOut">
              <a:rPr lang="en-US" smtClean="0"/>
              <a:pPr/>
              <a:t>1/27/2011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95F5B0-3FC2-418C-82BB-67F7D015A1C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KIM:</a:t>
            </a:r>
            <a:endParaRPr lang="en-US" b="1" dirty="0" smtClean="0"/>
          </a:p>
          <a:p>
            <a:endParaRPr lang="en-US" dirty="0" smtClean="0"/>
          </a:p>
          <a:p>
            <a:r>
              <a:rPr lang="en-US" dirty="0" smtClean="0"/>
              <a:t>Julie</a:t>
            </a:r>
            <a:r>
              <a:rPr lang="en-US" baseline="0" dirty="0" smtClean="0"/>
              <a:t> and I will complete a brief presentation and overview</a:t>
            </a:r>
          </a:p>
          <a:p>
            <a:endParaRPr lang="en-US" baseline="0" dirty="0" smtClean="0"/>
          </a:p>
          <a:p>
            <a:r>
              <a:rPr lang="en-US" baseline="0" dirty="0" smtClean="0"/>
              <a:t>You will be asked to respond to some online surveys in order to give us information that we need to know.</a:t>
            </a:r>
          </a:p>
          <a:p>
            <a:endParaRPr lang="en-US" baseline="0" dirty="0" smtClean="0"/>
          </a:p>
          <a:p>
            <a:r>
              <a:rPr lang="en-US" baseline="0" dirty="0" smtClean="0"/>
              <a:t>We will have a short time for your questions and concerns here, However, we will ask for input from everyone  online for a period of time after this meeting (4 days?) so that we are absolutely certain we have captured your ideas and concerns.</a:t>
            </a:r>
          </a:p>
          <a:p>
            <a:endParaRPr lang="en-US" baseline="0" dirty="0" smtClean="0"/>
          </a:p>
          <a:p>
            <a:r>
              <a:rPr lang="en-US" baseline="0" dirty="0" smtClean="0"/>
              <a:t>We will finish by 4:00.   We encourage you to go to the online forum, and not to conduct this discussion over email.  Everyone will be able to read everyone else’s contributions there.</a:t>
            </a:r>
          </a:p>
          <a:p>
            <a:endParaRPr lang="en-US" baseline="0" dirty="0" smtClean="0"/>
          </a:p>
          <a:p>
            <a:r>
              <a:rPr lang="en-US" baseline="0" dirty="0" smtClean="0"/>
              <a:t>We want to discuss this as professionals without anyone being fearful to speak up.</a:t>
            </a:r>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r>
            <a:br>
              <a:rPr lang="en-US" dirty="0" smtClean="0"/>
            </a:br>
            <a:endParaRPr lang="en-US" dirty="0" smtClean="0"/>
          </a:p>
          <a:p>
            <a:r>
              <a:rPr lang="en-US" sz="1200" b="0" i="0" u="none" strike="noStrike" kern="1200" dirty="0" smtClean="0">
                <a:solidFill>
                  <a:schemeClr val="tx1"/>
                </a:solidFill>
                <a:latin typeface="+mn-lt"/>
                <a:ea typeface="+mn-ea"/>
                <a:cs typeface="+mn-cs"/>
              </a:rPr>
              <a:t>We would have curriculum aligned to social studies and science.  Would have have a continuum of skills for K-5.</a:t>
            </a:r>
          </a:p>
          <a:p>
            <a:r>
              <a:rPr lang="en-US" sz="1200" b="0" i="0" u="none" strike="noStrike" kern="1200" dirty="0" smtClean="0">
                <a:solidFill>
                  <a:schemeClr val="tx1"/>
                </a:solidFill>
                <a:latin typeface="+mn-lt"/>
                <a:ea typeface="+mn-ea"/>
                <a:cs typeface="+mn-cs"/>
              </a:rPr>
              <a:t>    Already interest from literacy to have guidance and instruction related to information literacy and tech literacy.</a:t>
            </a:r>
          </a:p>
          <a:p>
            <a:r>
              <a:rPr lang="en-US" dirty="0" smtClean="0"/>
              <a:t/>
            </a:r>
            <a:br>
              <a:rPr lang="en-US" dirty="0" smtClean="0"/>
            </a:br>
            <a:r>
              <a:rPr lang="en-US" sz="1200" b="0" i="0" u="none" strike="noStrike" kern="1200" dirty="0" smtClean="0">
                <a:solidFill>
                  <a:schemeClr val="tx1"/>
                </a:solidFill>
                <a:latin typeface="+mn-lt"/>
                <a:ea typeface="+mn-ea"/>
                <a:cs typeface="+mn-cs"/>
              </a:rPr>
              <a:t>Workshop this summer to create continuum and lessons that pertain. </a:t>
            </a:r>
            <a:r>
              <a:rPr lang="en-US" dirty="0" smtClean="0"/>
              <a:t/>
            </a:r>
            <a:br>
              <a:rPr lang="en-US" dirty="0" smtClean="0"/>
            </a:br>
            <a:r>
              <a:rPr lang="en-US" sz="1200" b="0" i="0" u="none" strike="noStrike" kern="1200" dirty="0" smtClean="0">
                <a:solidFill>
                  <a:schemeClr val="tx1"/>
                </a:solidFill>
                <a:latin typeface="+mn-lt"/>
                <a:ea typeface="+mn-ea"/>
                <a:cs typeface="+mn-cs"/>
              </a:rPr>
              <a:t>Training this summer for every TL to be prepared to teach the lessons.</a:t>
            </a:r>
            <a:r>
              <a:rPr lang="en-US" dirty="0" smtClean="0"/>
              <a:t/>
            </a:r>
            <a:br>
              <a:rPr lang="en-US" dirty="0" smtClean="0"/>
            </a:br>
            <a:r>
              <a:rPr lang="en-US" sz="1200" b="0" i="0" u="none" strike="noStrike" kern="1200" dirty="0" smtClean="0">
                <a:solidFill>
                  <a:schemeClr val="tx1"/>
                </a:solidFill>
                <a:latin typeface="+mn-lt"/>
                <a:ea typeface="+mn-ea"/>
                <a:cs typeface="+mn-cs"/>
              </a:rPr>
              <a:t>Many other considerations!</a:t>
            </a:r>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nSpc>
                <a:spcPct val="150000"/>
              </a:lnSpc>
              <a:spcBef>
                <a:spcPct val="40000"/>
              </a:spcBef>
              <a:buFont typeface="Arial" pitchFamily="34" charset="0"/>
              <a:buNone/>
            </a:pPr>
            <a:r>
              <a:rPr lang="en-US" sz="1200" b="1" i="0" u="none" strike="noStrike" kern="1200" dirty="0" smtClean="0">
                <a:solidFill>
                  <a:schemeClr val="tx1"/>
                </a:solidFill>
                <a:latin typeface="+mn-lt"/>
                <a:ea typeface="+mn-ea"/>
                <a:cs typeface="+mn-cs"/>
              </a:rPr>
              <a:t>Julie - How would it work? – Specifics that we know.</a:t>
            </a:r>
          </a:p>
          <a:p>
            <a:pPr>
              <a:lnSpc>
                <a:spcPct val="150000"/>
              </a:lnSpc>
              <a:spcBef>
                <a:spcPct val="40000"/>
              </a:spcBef>
              <a:buFont typeface="Arial" pitchFamily="34" charset="0"/>
              <a:buNone/>
            </a:pPr>
            <a:r>
              <a:rPr lang="en-US" sz="1200" dirty="0" smtClean="0">
                <a:solidFill>
                  <a:srgbClr val="000000"/>
                </a:solidFill>
                <a:latin typeface="Tahoma" pitchFamily="34" charset="0"/>
              </a:rPr>
              <a:t>Outline</a:t>
            </a:r>
            <a:r>
              <a:rPr lang="en-US" sz="1200" baseline="0" dirty="0" smtClean="0">
                <a:solidFill>
                  <a:srgbClr val="000000"/>
                </a:solidFill>
                <a:latin typeface="Tahoma" pitchFamily="34" charset="0"/>
              </a:rPr>
              <a:t> of the proposal</a:t>
            </a:r>
          </a:p>
          <a:p>
            <a:pPr>
              <a:lnSpc>
                <a:spcPct val="150000"/>
              </a:lnSpc>
              <a:spcBef>
                <a:spcPct val="40000"/>
              </a:spcBef>
              <a:buFont typeface="Arial" pitchFamily="34" charset="0"/>
              <a:buChar char="•"/>
            </a:pPr>
            <a:endParaRPr lang="en-US" sz="1200" baseline="0" dirty="0" smtClean="0">
              <a:solidFill>
                <a:srgbClr val="000000"/>
              </a:solidFill>
              <a:latin typeface="Tahoma" pitchFamily="34" charset="0"/>
            </a:endParaRPr>
          </a:p>
          <a:p>
            <a:pPr>
              <a:lnSpc>
                <a:spcPct val="150000"/>
              </a:lnSpc>
              <a:spcBef>
                <a:spcPct val="40000"/>
              </a:spcBef>
              <a:buFont typeface="Arial" pitchFamily="34" charset="0"/>
              <a:buNone/>
            </a:pPr>
            <a:r>
              <a:rPr lang="en-US" sz="1200" baseline="0" dirty="0" smtClean="0">
                <a:solidFill>
                  <a:srgbClr val="000000"/>
                </a:solidFill>
                <a:latin typeface="Tahoma" pitchFamily="34" charset="0"/>
              </a:rPr>
              <a:t>This proposal is only relevant if:</a:t>
            </a:r>
          </a:p>
          <a:p>
            <a:pPr>
              <a:lnSpc>
                <a:spcPct val="150000"/>
              </a:lnSpc>
              <a:spcBef>
                <a:spcPct val="40000"/>
              </a:spcBef>
              <a:buFont typeface="Arial" pitchFamily="34" charset="0"/>
              <a:buNone/>
            </a:pPr>
            <a:r>
              <a:rPr lang="en-US" sz="1200" baseline="0" dirty="0" smtClean="0">
                <a:solidFill>
                  <a:srgbClr val="000000"/>
                </a:solidFill>
                <a:latin typeface="Tahoma" pitchFamily="34" charset="0"/>
              </a:rPr>
              <a:t>1.  elementary librarians are retained in Full-time positions</a:t>
            </a:r>
          </a:p>
          <a:p>
            <a:pPr>
              <a:lnSpc>
                <a:spcPct val="150000"/>
              </a:lnSpc>
              <a:spcBef>
                <a:spcPct val="40000"/>
              </a:spcBef>
              <a:buFont typeface="Arial" pitchFamily="34" charset="0"/>
              <a:buNone/>
            </a:pPr>
            <a:r>
              <a:rPr lang="en-US" sz="1200" baseline="0" dirty="0" smtClean="0">
                <a:solidFill>
                  <a:srgbClr val="000000"/>
                </a:solidFill>
                <a:latin typeface="Tahoma" pitchFamily="34" charset="0"/>
              </a:rPr>
              <a:t>2.  adequate clerk time is available to keep the library functioning</a:t>
            </a:r>
          </a:p>
          <a:p>
            <a:pPr>
              <a:lnSpc>
                <a:spcPct val="150000"/>
              </a:lnSpc>
              <a:spcBef>
                <a:spcPct val="40000"/>
              </a:spcBef>
              <a:buFont typeface="Arial" pitchFamily="34" charset="0"/>
              <a:buNone/>
            </a:pPr>
            <a:r>
              <a:rPr lang="en-US" sz="1200" dirty="0" smtClean="0">
                <a:solidFill>
                  <a:srgbClr val="000000"/>
                </a:solidFill>
                <a:latin typeface="Tahoma" pitchFamily="34" charset="0"/>
              </a:rPr>
              <a:t>3.  A district library coordinator position is maintained</a:t>
            </a:r>
            <a:r>
              <a:rPr lang="en-US" sz="1200" baseline="0" dirty="0" smtClean="0">
                <a:solidFill>
                  <a:srgbClr val="000000"/>
                </a:solidFill>
                <a:latin typeface="Tahoma" pitchFamily="34" charset="0"/>
              </a:rPr>
              <a:t> to help centralize some library functions</a:t>
            </a:r>
            <a:endParaRPr lang="en-US" sz="1200" dirty="0" smtClean="0">
              <a:solidFill>
                <a:srgbClr val="000000"/>
              </a:solidFill>
              <a:latin typeface="Tahoma" pitchFamily="34" charset="0"/>
            </a:endParaRPr>
          </a:p>
          <a:p>
            <a:pPr>
              <a:lnSpc>
                <a:spcPct val="150000"/>
              </a:lnSpc>
              <a:spcBef>
                <a:spcPct val="40000"/>
              </a:spcBef>
              <a:buFont typeface="Arial" pitchFamily="34" charset="0"/>
              <a:buChar char="•"/>
            </a:pPr>
            <a:endParaRPr lang="en-US" sz="1200" dirty="0" smtClean="0">
              <a:solidFill>
                <a:srgbClr val="000000"/>
              </a:solidFill>
              <a:latin typeface="Tahoma" pitchFamily="34" charset="0"/>
            </a:endParaRPr>
          </a:p>
          <a:p>
            <a:pPr>
              <a:lnSpc>
                <a:spcPct val="150000"/>
              </a:lnSpc>
              <a:spcBef>
                <a:spcPct val="40000"/>
              </a:spcBef>
              <a:buFont typeface="Arial" pitchFamily="34" charset="0"/>
              <a:buNone/>
            </a:pPr>
            <a:r>
              <a:rPr lang="en-US" sz="1200" dirty="0" smtClean="0">
                <a:solidFill>
                  <a:srgbClr val="000000"/>
                </a:solidFill>
                <a:latin typeface="Tahoma" pitchFamily="34" charset="0"/>
              </a:rPr>
              <a:t>TLs in every building would teach UP TO half time (school decision)</a:t>
            </a:r>
          </a:p>
          <a:p>
            <a:pPr>
              <a:lnSpc>
                <a:spcPct val="150000"/>
              </a:lnSpc>
              <a:spcBef>
                <a:spcPct val="40000"/>
              </a:spcBef>
              <a:buFont typeface="Arial" pitchFamily="34" charset="0"/>
              <a:buNone/>
            </a:pPr>
            <a:r>
              <a:rPr lang="en-US" sz="1200" dirty="0" smtClean="0">
                <a:solidFill>
                  <a:srgbClr val="000000"/>
                </a:solidFill>
                <a:latin typeface="Tahoma" pitchFamily="34" charset="0"/>
              </a:rPr>
              <a:t>Library</a:t>
            </a:r>
            <a:r>
              <a:rPr lang="en-US" sz="1200" baseline="0" dirty="0" smtClean="0">
                <a:solidFill>
                  <a:srgbClr val="000000"/>
                </a:solidFill>
                <a:latin typeface="Tahoma" pitchFamily="34" charset="0"/>
              </a:rPr>
              <a:t> classes could be part of Specials Rotation – teachers not required in the classes</a:t>
            </a:r>
          </a:p>
          <a:p>
            <a:pPr>
              <a:lnSpc>
                <a:spcPct val="150000"/>
              </a:lnSpc>
              <a:spcBef>
                <a:spcPct val="40000"/>
              </a:spcBef>
              <a:buFont typeface="Arial" pitchFamily="34" charset="0"/>
              <a:buNone/>
            </a:pPr>
            <a:r>
              <a:rPr lang="en-US" sz="1200" baseline="0" dirty="0" smtClean="0">
                <a:solidFill>
                  <a:srgbClr val="000000"/>
                </a:solidFill>
                <a:latin typeface="Tahoma" pitchFamily="34" charset="0"/>
              </a:rPr>
              <a:t>All TLs would teach relevant skills to all students at every grade</a:t>
            </a:r>
          </a:p>
          <a:p>
            <a:pPr>
              <a:lnSpc>
                <a:spcPct val="150000"/>
              </a:lnSpc>
              <a:spcBef>
                <a:spcPct val="40000"/>
              </a:spcBef>
              <a:buFont typeface="Arial" pitchFamily="34" charset="0"/>
              <a:buNone/>
            </a:pPr>
            <a:endParaRPr lang="en-US" sz="1200" dirty="0" smtClean="0">
              <a:solidFill>
                <a:srgbClr val="000000"/>
              </a:solidFill>
              <a:latin typeface="Tahoma" pitchFamily="34" charset="0"/>
            </a:endParaRPr>
          </a:p>
        </p:txBody>
      </p:sp>
      <p:sp>
        <p:nvSpPr>
          <p:cNvPr id="4" name="Slide Number Placeholder 3"/>
          <p:cNvSpPr>
            <a:spLocks noGrp="1"/>
          </p:cNvSpPr>
          <p:nvPr>
            <p:ph type="sldNum" sz="quarter" idx="10"/>
          </p:nvPr>
        </p:nvSpPr>
        <p:spPr/>
        <p:txBody>
          <a:bodyPr/>
          <a:lstStyle/>
          <a:p>
            <a:fld id="{5A95F5B0-3FC2-418C-82BB-67F7D015A1C6}"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nSpc>
                <a:spcPct val="150000"/>
              </a:lnSpc>
              <a:spcBef>
                <a:spcPct val="40000"/>
              </a:spcBef>
              <a:buFont typeface="Arial" pitchFamily="34" charset="0"/>
              <a:buNone/>
            </a:pPr>
            <a:r>
              <a:rPr lang="en-US" sz="1200" dirty="0" smtClean="0">
                <a:solidFill>
                  <a:srgbClr val="000000"/>
                </a:solidFill>
                <a:latin typeface="Tahoma" pitchFamily="34" charset="0"/>
              </a:rPr>
              <a:t>During Fixed class time….. at each grade level:</a:t>
            </a:r>
          </a:p>
          <a:p>
            <a:pPr>
              <a:lnSpc>
                <a:spcPct val="150000"/>
              </a:lnSpc>
              <a:spcBef>
                <a:spcPct val="40000"/>
              </a:spcBef>
              <a:buFont typeface="Arial" pitchFamily="34" charset="0"/>
              <a:buChar char="•"/>
            </a:pPr>
            <a:r>
              <a:rPr lang="en-US" sz="1200" dirty="0" smtClean="0">
                <a:solidFill>
                  <a:srgbClr val="000000"/>
                </a:solidFill>
                <a:latin typeface="Tahoma" pitchFamily="34" charset="0"/>
              </a:rPr>
              <a:t>Implement a systematic process to find, use, apply, and evaluate information within a content area</a:t>
            </a:r>
          </a:p>
          <a:p>
            <a:pPr>
              <a:lnSpc>
                <a:spcPct val="150000"/>
              </a:lnSpc>
              <a:spcBef>
                <a:spcPct val="40000"/>
              </a:spcBef>
              <a:buFont typeface="Arial" pitchFamily="34" charset="0"/>
              <a:buChar char="•"/>
            </a:pPr>
            <a:r>
              <a:rPr lang="en-US" sz="1200" dirty="0" smtClean="0">
                <a:solidFill>
                  <a:srgbClr val="000000"/>
                </a:solidFill>
                <a:latin typeface="Tahoma" pitchFamily="34" charset="0"/>
              </a:rPr>
              <a:t>focuses on process as well as skills</a:t>
            </a:r>
          </a:p>
          <a:p>
            <a:pPr>
              <a:lnSpc>
                <a:spcPct val="150000"/>
              </a:lnSpc>
              <a:spcBef>
                <a:spcPct val="40000"/>
              </a:spcBef>
              <a:buFont typeface="Arial" pitchFamily="34" charset="0"/>
              <a:buChar char="•"/>
            </a:pPr>
            <a:r>
              <a:rPr lang="en-US" sz="1200" dirty="0" smtClean="0">
                <a:solidFill>
                  <a:srgbClr val="000000"/>
                </a:solidFill>
                <a:latin typeface="Tahoma" pitchFamily="34" charset="0"/>
              </a:rPr>
              <a:t>Assess learning </a:t>
            </a:r>
          </a:p>
          <a:p>
            <a:pPr>
              <a:lnSpc>
                <a:spcPct val="150000"/>
              </a:lnSpc>
              <a:spcBef>
                <a:spcPct val="40000"/>
              </a:spcBef>
              <a:buFont typeface="Arial" pitchFamily="34" charset="0"/>
              <a:buChar char="•"/>
            </a:pPr>
            <a:endParaRPr lang="en-US" sz="1200" dirty="0" smtClean="0">
              <a:solidFill>
                <a:srgbClr val="000000"/>
              </a:solidFill>
              <a:latin typeface="Tahoma" pitchFamily="34" charset="0"/>
            </a:endParaRPr>
          </a:p>
          <a:p>
            <a:pPr>
              <a:lnSpc>
                <a:spcPct val="150000"/>
              </a:lnSpc>
              <a:spcBef>
                <a:spcPct val="40000"/>
              </a:spcBef>
              <a:buFont typeface="Arial" pitchFamily="34" charset="0"/>
              <a:buChar char="•"/>
            </a:pPr>
            <a:r>
              <a:rPr lang="en-US" sz="1200" dirty="0" smtClean="0">
                <a:solidFill>
                  <a:srgbClr val="000000"/>
                </a:solidFill>
                <a:latin typeface="Tahoma" pitchFamily="34" charset="0"/>
              </a:rPr>
              <a:t>Implement a systematic process to integrate various technology skills into content lessons</a:t>
            </a:r>
          </a:p>
          <a:p>
            <a:pPr>
              <a:lnSpc>
                <a:spcPct val="150000"/>
              </a:lnSpc>
              <a:spcBef>
                <a:spcPct val="40000"/>
              </a:spcBef>
              <a:buFont typeface="Arial" pitchFamily="34" charset="0"/>
              <a:buChar char="•"/>
            </a:pPr>
            <a:r>
              <a:rPr lang="en-US" sz="1200" dirty="0" smtClean="0">
                <a:solidFill>
                  <a:srgbClr val="000000"/>
                </a:solidFill>
                <a:latin typeface="Tahoma" pitchFamily="34" charset="0"/>
              </a:rPr>
              <a:t>focuses on process as well as skills</a:t>
            </a:r>
          </a:p>
          <a:p>
            <a:pPr>
              <a:lnSpc>
                <a:spcPct val="150000"/>
              </a:lnSpc>
              <a:spcBef>
                <a:spcPct val="40000"/>
              </a:spcBef>
              <a:buFont typeface="Arial" pitchFamily="34" charset="0"/>
              <a:buChar char="•"/>
            </a:pPr>
            <a:r>
              <a:rPr lang="en-US" sz="1200" dirty="0" smtClean="0">
                <a:solidFill>
                  <a:srgbClr val="000000"/>
                </a:solidFill>
                <a:latin typeface="Tahoma" pitchFamily="34" charset="0"/>
              </a:rPr>
              <a:t>Assess learning </a:t>
            </a:r>
          </a:p>
          <a:p>
            <a:pPr>
              <a:lnSpc>
                <a:spcPct val="150000"/>
              </a:lnSpc>
              <a:spcBef>
                <a:spcPct val="40000"/>
              </a:spcBef>
              <a:buFont typeface="Arial" pitchFamily="34" charset="0"/>
              <a:buChar char="•"/>
            </a:pPr>
            <a:endParaRPr lang="en-US" sz="1200" dirty="0" smtClean="0">
              <a:solidFill>
                <a:srgbClr val="000000"/>
              </a:solidFill>
              <a:latin typeface="Tahoma" pitchFamily="34" charset="0"/>
            </a:endParaRPr>
          </a:p>
          <a:p>
            <a:pPr>
              <a:lnSpc>
                <a:spcPct val="150000"/>
              </a:lnSpc>
              <a:spcBef>
                <a:spcPct val="40000"/>
              </a:spcBef>
              <a:buFont typeface="Arial" pitchFamily="34" charset="0"/>
              <a:buNone/>
            </a:pPr>
            <a:r>
              <a:rPr lang="en-US" sz="1200" dirty="0" smtClean="0">
                <a:solidFill>
                  <a:srgbClr val="000000"/>
                </a:solidFill>
                <a:latin typeface="Tahoma" pitchFamily="34" charset="0"/>
              </a:rPr>
              <a:t>Grant money will</a:t>
            </a:r>
            <a:r>
              <a:rPr lang="en-US" sz="1200" baseline="0" dirty="0" smtClean="0">
                <a:solidFill>
                  <a:srgbClr val="000000"/>
                </a:solidFill>
                <a:latin typeface="Tahoma" pitchFamily="34" charset="0"/>
              </a:rPr>
              <a:t> be used to pay some elementary TLs meet this summer to create the skills continuum for grades K-5 that we will all use.  They will provide a “bank” of lessons for each grade level that you all will add to.</a:t>
            </a:r>
          </a:p>
          <a:p>
            <a:pPr>
              <a:lnSpc>
                <a:spcPct val="150000"/>
              </a:lnSpc>
              <a:spcBef>
                <a:spcPct val="40000"/>
              </a:spcBef>
              <a:buFont typeface="Arial" pitchFamily="34" charset="0"/>
              <a:buNone/>
            </a:pPr>
            <a:endParaRPr lang="en-US" sz="1200" baseline="0" dirty="0" smtClean="0">
              <a:solidFill>
                <a:srgbClr val="000000"/>
              </a:solidFill>
              <a:latin typeface="Tahoma" pitchFamily="34" charset="0"/>
            </a:endParaRPr>
          </a:p>
          <a:p>
            <a:pPr>
              <a:lnSpc>
                <a:spcPct val="150000"/>
              </a:lnSpc>
              <a:spcBef>
                <a:spcPct val="40000"/>
              </a:spcBef>
              <a:buFont typeface="Arial" pitchFamily="34" charset="0"/>
              <a:buNone/>
            </a:pPr>
            <a:r>
              <a:rPr lang="en-US" sz="1200" baseline="0" dirty="0" smtClean="0">
                <a:solidFill>
                  <a:srgbClr val="000000"/>
                </a:solidFill>
                <a:latin typeface="Tahoma" pitchFamily="34" charset="0"/>
              </a:rPr>
              <a:t>ALL elementary TLs will be trained this summer.</a:t>
            </a:r>
            <a:endParaRPr lang="en-US" sz="1200" dirty="0" smtClean="0">
              <a:solidFill>
                <a:srgbClr val="000000"/>
              </a:solidFill>
              <a:latin typeface="Tahoma" pitchFamily="34" charset="0"/>
            </a:endParaRPr>
          </a:p>
        </p:txBody>
      </p:sp>
      <p:sp>
        <p:nvSpPr>
          <p:cNvPr id="4" name="Slide Number Placeholder 3"/>
          <p:cNvSpPr>
            <a:spLocks noGrp="1"/>
          </p:cNvSpPr>
          <p:nvPr>
            <p:ph type="sldNum" sz="quarter" idx="10"/>
          </p:nvPr>
        </p:nvSpPr>
        <p:spPr/>
        <p:txBody>
          <a:bodyPr/>
          <a:lstStyle/>
          <a:p>
            <a:fld id="{5A95F5B0-3FC2-418C-82BB-67F7D015A1C6}"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During Fixed time:</a:t>
            </a:r>
          </a:p>
          <a:p>
            <a:r>
              <a:rPr lang="en-US" dirty="0" smtClean="0"/>
              <a:t>Your</a:t>
            </a:r>
            <a:r>
              <a:rPr lang="en-US" baseline="0" dirty="0" smtClean="0"/>
              <a:t> curriculum can’t be taught in isolation.  Allows for regular collaboration with science or social studies curriculum.</a:t>
            </a:r>
          </a:p>
          <a:p>
            <a:r>
              <a:rPr lang="en-US" baseline="0" dirty="0" smtClean="0"/>
              <a:t>Classroom teachers will have a clear understanding of what you are teaching at each grade and when</a:t>
            </a:r>
          </a:p>
          <a:p>
            <a:r>
              <a:rPr lang="en-US" dirty="0" smtClean="0"/>
              <a:t>Every student in the building will regularly receive instruction in info lit and tech lit (difficult</a:t>
            </a:r>
            <a:r>
              <a:rPr lang="en-US" baseline="0" dirty="0" smtClean="0"/>
              <a:t> for large schools)</a:t>
            </a:r>
            <a:endParaRPr lang="en-US" dirty="0" smtClean="0"/>
          </a:p>
          <a:p>
            <a:r>
              <a:rPr lang="en-US" dirty="0" smtClean="0"/>
              <a:t>Teachers would not</a:t>
            </a:r>
            <a:r>
              <a:rPr lang="en-US" baseline="0" dirty="0" smtClean="0"/>
              <a:t> have to be in the library during your classes, however, they must understand that these skills are not an add-on, but are to be integrated.</a:t>
            </a:r>
          </a:p>
          <a:p>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150000"/>
              </a:lnSpc>
              <a:spcBef>
                <a:spcPct val="40000"/>
              </a:spcBef>
              <a:buFont typeface="Arial" pitchFamily="34" charset="0"/>
              <a:buNone/>
            </a:pPr>
            <a:r>
              <a:rPr lang="en-US" sz="1200" dirty="0" smtClean="0">
                <a:solidFill>
                  <a:srgbClr val="000000"/>
                </a:solidFill>
                <a:latin typeface="Tahoma" pitchFamily="34" charset="0"/>
              </a:rPr>
              <a:t>During Flex</a:t>
            </a:r>
            <a:r>
              <a:rPr lang="en-US" sz="1200" baseline="0" dirty="0" smtClean="0">
                <a:solidFill>
                  <a:srgbClr val="000000"/>
                </a:solidFill>
                <a:latin typeface="Tahoma" pitchFamily="34" charset="0"/>
              </a:rPr>
              <a:t> </a:t>
            </a:r>
            <a:r>
              <a:rPr lang="en-US" sz="1200" dirty="0" smtClean="0">
                <a:solidFill>
                  <a:srgbClr val="000000"/>
                </a:solidFill>
                <a:latin typeface="Tahoma" pitchFamily="34" charset="0"/>
              </a:rPr>
              <a:t>time….</a:t>
            </a:r>
          </a:p>
          <a:p>
            <a:r>
              <a:rPr lang="en-US" dirty="0" smtClean="0"/>
              <a:t>TL</a:t>
            </a:r>
            <a:r>
              <a:rPr lang="en-US" baseline="0" dirty="0" smtClean="0"/>
              <a:t> would do what you do now with fewer library duties on your plate.</a:t>
            </a:r>
          </a:p>
          <a:p>
            <a:endParaRPr lang="en-US" baseline="0" dirty="0" smtClean="0"/>
          </a:p>
          <a:p>
            <a:r>
              <a:rPr lang="en-US" baseline="0" dirty="0" smtClean="0"/>
              <a:t>Kim would centralize as many duties as possible:</a:t>
            </a:r>
          </a:p>
          <a:p>
            <a:r>
              <a:rPr lang="en-US" baseline="0" dirty="0" smtClean="0"/>
              <a:t>Some ideas – collection development help (vendors will provide book and </a:t>
            </a:r>
            <a:r>
              <a:rPr lang="en-US" baseline="0" dirty="0" err="1" smtClean="0"/>
              <a:t>ebook</a:t>
            </a:r>
            <a:r>
              <a:rPr lang="en-US" baseline="0" dirty="0" smtClean="0"/>
              <a:t> lists for all your subjects)</a:t>
            </a:r>
          </a:p>
          <a:p>
            <a:r>
              <a:rPr lang="en-US" baseline="0" dirty="0" smtClean="0"/>
              <a:t>	advocacy – provide a template with some areas filled in – you add to it and send it out</a:t>
            </a:r>
          </a:p>
          <a:p>
            <a:r>
              <a:rPr lang="en-US" baseline="0" dirty="0" smtClean="0"/>
              <a:t>	change </a:t>
            </a:r>
            <a:r>
              <a:rPr lang="en-US" baseline="0" dirty="0" err="1" smtClean="0"/>
              <a:t>fequency</a:t>
            </a:r>
            <a:r>
              <a:rPr lang="en-US" baseline="0" dirty="0" smtClean="0"/>
              <a:t> of inventory</a:t>
            </a:r>
          </a:p>
          <a:p>
            <a:r>
              <a:rPr lang="en-US" baseline="0" dirty="0" smtClean="0"/>
              <a:t>	change format of year-end report to be simpler</a:t>
            </a:r>
          </a:p>
          <a:p>
            <a:r>
              <a:rPr lang="en-US" baseline="0" dirty="0" smtClean="0"/>
              <a:t>	</a:t>
            </a:r>
          </a:p>
          <a:p>
            <a:r>
              <a:rPr lang="en-US" baseline="0" dirty="0" smtClean="0"/>
              <a:t>Our performance indicators would need to be rewritten to reflect this work.</a:t>
            </a:r>
          </a:p>
          <a:p>
            <a:r>
              <a:rPr lang="en-US" baseline="0" dirty="0" smtClean="0"/>
              <a:t>Could I help you get volunteers?</a:t>
            </a:r>
            <a:endParaRPr lang="en-US" dirty="0" smtClean="0"/>
          </a:p>
        </p:txBody>
      </p:sp>
      <p:sp>
        <p:nvSpPr>
          <p:cNvPr id="4" name="Slide Number Placeholder 3"/>
          <p:cNvSpPr>
            <a:spLocks noGrp="1"/>
          </p:cNvSpPr>
          <p:nvPr>
            <p:ph type="sldNum" sz="quarter" idx="10"/>
          </p:nvPr>
        </p:nvSpPr>
        <p:spPr/>
        <p:txBody>
          <a:bodyPr/>
          <a:lstStyle/>
          <a:p>
            <a:fld id="{5A95F5B0-3FC2-418C-82BB-67F7D015A1C6}"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about Flex time and duties/extras</a:t>
            </a:r>
            <a:r>
              <a:rPr lang="en-US" baseline="0" dirty="0" smtClean="0"/>
              <a:t> you will no longer be able to do – even if they are fun!</a:t>
            </a:r>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need to think FAST and hard… </a:t>
            </a:r>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baseline="0" dirty="0" smtClean="0"/>
              <a:t>JULIE:</a:t>
            </a:r>
          </a:p>
          <a:p>
            <a:r>
              <a:rPr lang="en-US" baseline="0" dirty="0" smtClean="0"/>
              <a:t>Current practices</a:t>
            </a:r>
          </a:p>
          <a:p>
            <a:r>
              <a:rPr lang="en-US" baseline="0" dirty="0" smtClean="0"/>
              <a:t>   1.  IN THE PAST - The </a:t>
            </a:r>
            <a:r>
              <a:rPr lang="en-US" b="1" baseline="0" dirty="0" smtClean="0"/>
              <a:t>standards</a:t>
            </a:r>
            <a:r>
              <a:rPr lang="en-US" baseline="0" dirty="0" smtClean="0"/>
              <a:t> that guide the instruction of information literacy and tech literacy </a:t>
            </a:r>
            <a:r>
              <a:rPr lang="en-US" b="1" baseline="0" dirty="0" smtClean="0"/>
              <a:t>have existed in isolation – as separate standards</a:t>
            </a:r>
            <a:r>
              <a:rPr lang="en-US" baseline="0" dirty="0" smtClean="0"/>
              <a:t>.  </a:t>
            </a:r>
          </a:p>
          <a:p>
            <a:r>
              <a:rPr lang="en-US" baseline="0" dirty="0" smtClean="0"/>
              <a:t>             </a:t>
            </a:r>
            <a:r>
              <a:rPr lang="en-US" b="1" baseline="0" dirty="0" smtClean="0"/>
              <a:t>Instruction around the standards has been integrated </a:t>
            </a:r>
            <a:r>
              <a:rPr lang="en-US" baseline="0" dirty="0" smtClean="0"/>
              <a:t>(if at all possible) into the content areas. </a:t>
            </a:r>
          </a:p>
          <a:p>
            <a:r>
              <a:rPr lang="en-US" baseline="0" dirty="0" smtClean="0"/>
              <a:t>                 Seldom are skills related to these standards taught in complete isolation.  </a:t>
            </a:r>
          </a:p>
          <a:p>
            <a:r>
              <a:rPr lang="en-US" baseline="0" dirty="0" smtClean="0"/>
              <a:t>                       (A teacher librarian will not be using the topic of butterflies to teach research skills unless it ties to the classroom content.)</a:t>
            </a:r>
          </a:p>
          <a:p>
            <a:endParaRPr lang="en-US" baseline="0" dirty="0" smtClean="0"/>
          </a:p>
          <a:p>
            <a:r>
              <a:rPr lang="en-US" baseline="0" dirty="0" smtClean="0"/>
              <a:t>   2.   </a:t>
            </a:r>
            <a:r>
              <a:rPr lang="en-US" b="1" baseline="0" dirty="0" smtClean="0"/>
              <a:t>Teacher librarians have led the integration of these standards </a:t>
            </a:r>
            <a:r>
              <a:rPr lang="en-US" baseline="0" dirty="0" smtClean="0"/>
              <a:t>and the skills that show knowledge of the standards</a:t>
            </a:r>
          </a:p>
          <a:p>
            <a:endParaRPr lang="en-US" baseline="0" dirty="0" smtClean="0"/>
          </a:p>
          <a:p>
            <a:r>
              <a:rPr lang="en-US" baseline="0" dirty="0" smtClean="0"/>
              <a:t>   3.   If a teacher and/or grade level </a:t>
            </a:r>
            <a:r>
              <a:rPr lang="en-US" b="1" baseline="0" dirty="0" smtClean="0"/>
              <a:t>wants to collaborate</a:t>
            </a:r>
            <a:r>
              <a:rPr lang="en-US" baseline="0" dirty="0" smtClean="0"/>
              <a:t>, then those students had the opportunity to acquire knowledge of the standards</a:t>
            </a:r>
          </a:p>
          <a:p>
            <a:r>
              <a:rPr lang="en-US" baseline="0" dirty="0" smtClean="0"/>
              <a:t>   	</a:t>
            </a:r>
            <a:r>
              <a:rPr lang="en-US" b="1" baseline="0" dirty="0" smtClean="0"/>
              <a:t>Without the collaboration </a:t>
            </a:r>
            <a:r>
              <a:rPr lang="en-US" baseline="0" dirty="0" smtClean="0"/>
              <a:t>between a teacher librarian and classroom teachers, many times students don’t get exposure to the standards</a:t>
            </a:r>
          </a:p>
          <a:p>
            <a:endParaRPr lang="en-US" baseline="0" dirty="0" smtClean="0"/>
          </a:p>
          <a:p>
            <a:r>
              <a:rPr lang="en-US" baseline="0" dirty="0" smtClean="0"/>
              <a:t>   4.  </a:t>
            </a:r>
            <a:r>
              <a:rPr lang="en-US" b="1" baseline="0" dirty="0" smtClean="0"/>
              <a:t>Students have gaps </a:t>
            </a:r>
            <a:r>
              <a:rPr lang="en-US" baseline="0" dirty="0" smtClean="0"/>
              <a:t>– in spite of our best efforts – in many different areas including the content areas.</a:t>
            </a:r>
          </a:p>
          <a:p>
            <a:r>
              <a:rPr lang="en-US" baseline="0" dirty="0" smtClean="0"/>
              <a:t>               Students also have gaps in their information and tech literacy skills</a:t>
            </a:r>
          </a:p>
          <a:p>
            <a:endParaRPr lang="en-US" baseline="0" dirty="0" smtClean="0"/>
          </a:p>
          <a:p>
            <a:r>
              <a:rPr lang="en-US" baseline="0" dirty="0" smtClean="0"/>
              <a:t>   5.   We’ve broken through!</a:t>
            </a:r>
          </a:p>
          <a:p>
            <a:r>
              <a:rPr lang="en-US" baseline="0" dirty="0" smtClean="0"/>
              <a:t>             The </a:t>
            </a:r>
            <a:r>
              <a:rPr lang="en-US" b="1" baseline="0" dirty="0" smtClean="0"/>
              <a:t>standards </a:t>
            </a:r>
            <a:r>
              <a:rPr lang="en-US" baseline="0" dirty="0" smtClean="0"/>
              <a:t>related to information literacy and tech literacy </a:t>
            </a:r>
            <a:r>
              <a:rPr lang="en-US" b="1" baseline="0" dirty="0" smtClean="0"/>
              <a:t>are being embedded </a:t>
            </a:r>
            <a:r>
              <a:rPr lang="en-US" baseline="0" dirty="0" smtClean="0"/>
              <a:t>in the content areas</a:t>
            </a:r>
          </a:p>
          <a:p>
            <a:r>
              <a:rPr lang="en-US" baseline="0" dirty="0" smtClean="0"/>
              <a:t>                    Common Core, Colorado – NETS-S as our standards because of their alignment to the AASL standards</a:t>
            </a:r>
          </a:p>
          <a:p>
            <a:r>
              <a:rPr lang="en-US" baseline="0" dirty="0" smtClean="0"/>
              <a:t>	</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google</a:t>
            </a:r>
            <a:r>
              <a:rPr lang="en-US" baseline="0" dirty="0" smtClean="0"/>
              <a:t> form is open to </a:t>
            </a:r>
            <a:r>
              <a:rPr lang="en-US" baseline="0" dirty="0" smtClean="0"/>
              <a:t>everyone and address is posted </a:t>
            </a:r>
            <a:r>
              <a:rPr lang="en-US" baseline="0" smtClean="0"/>
              <a:t>on adams12libraryservices.wikispaces.com</a:t>
            </a:r>
            <a:endParaRPr lang="en-US" baseline="0" dirty="0" smtClean="0"/>
          </a:p>
          <a:p>
            <a:r>
              <a:rPr lang="en-US" baseline="0" dirty="0" smtClean="0"/>
              <a:t>We ask some choice questions, then ask for your written input in various areas.</a:t>
            </a:r>
          </a:p>
          <a:p>
            <a:r>
              <a:rPr lang="en-US" baseline="0" dirty="0" smtClean="0"/>
              <a:t>Also, a space for you to say whatever you want to say that hasn’t been asked.</a:t>
            </a:r>
          </a:p>
          <a:p>
            <a:endParaRPr lang="en-US" baseline="0" dirty="0" smtClean="0"/>
          </a:p>
          <a:p>
            <a:r>
              <a:rPr lang="en-US" baseline="0" dirty="0" smtClean="0"/>
              <a:t>Will send the link in email tomorrow.  Please respond by next Wednesday, Feb. 2.</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JULIE:</a:t>
            </a:r>
          </a:p>
          <a:p>
            <a:r>
              <a:rPr lang="en-US" dirty="0" smtClean="0"/>
              <a:t>1. </a:t>
            </a:r>
            <a:r>
              <a:rPr lang="en-US" b="1" dirty="0" smtClean="0"/>
              <a:t>Standards will be embedded </a:t>
            </a:r>
            <a:r>
              <a:rPr lang="en-US" dirty="0" smtClean="0"/>
              <a:t>into the content areas</a:t>
            </a:r>
          </a:p>
          <a:p>
            <a:r>
              <a:rPr lang="en-US" dirty="0" smtClean="0"/>
              <a:t>           But who will teach them?</a:t>
            </a:r>
          </a:p>
          <a:p>
            <a:endParaRPr lang="en-US" dirty="0" smtClean="0"/>
          </a:p>
          <a:p>
            <a:r>
              <a:rPr lang="en-US" dirty="0" smtClean="0"/>
              <a:t>2. </a:t>
            </a:r>
            <a:r>
              <a:rPr lang="en-US" b="1" dirty="0" smtClean="0"/>
              <a:t>Classroom teachers are also feeling overwhelmed</a:t>
            </a:r>
          </a:p>
          <a:p>
            <a:r>
              <a:rPr lang="en-US" dirty="0" smtClean="0"/>
              <a:t>        Emphasis is on the things that appear on </a:t>
            </a:r>
            <a:r>
              <a:rPr lang="en-US" b="1" dirty="0" smtClean="0"/>
              <a:t>CSAP</a:t>
            </a:r>
          </a:p>
          <a:p>
            <a:endParaRPr lang="en-US" b="1" dirty="0" smtClean="0"/>
          </a:p>
          <a:p>
            <a:pPr marL="228600" indent="-228600">
              <a:buAutoNum type="arabicPeriod" startAt="3"/>
            </a:pPr>
            <a:r>
              <a:rPr lang="en-US" b="0" dirty="0" smtClean="0"/>
              <a:t>Quick</a:t>
            </a:r>
            <a:r>
              <a:rPr lang="en-US" b="0" baseline="0" dirty="0" smtClean="0"/>
              <a:t> agreement on the need for students to have these skills</a:t>
            </a:r>
          </a:p>
          <a:p>
            <a:pPr marL="685800" lvl="1" indent="-228600">
              <a:buAutoNum type="arabicPeriod" startAt="3"/>
            </a:pPr>
            <a:r>
              <a:rPr lang="en-US" b="1" baseline="0" dirty="0" smtClean="0"/>
              <a:t>How can we be certain</a:t>
            </a:r>
            <a:r>
              <a:rPr lang="en-US" b="0" baseline="0" dirty="0" smtClean="0"/>
              <a:t> they are taught?</a:t>
            </a:r>
          </a:p>
          <a:p>
            <a:pPr marL="685800" lvl="1" indent="-228600">
              <a:buAutoNum type="arabicPeriod" startAt="3"/>
            </a:pPr>
            <a:endParaRPr lang="en-US" b="0" baseline="0" dirty="0" smtClean="0"/>
          </a:p>
          <a:p>
            <a:pPr marL="228600" lvl="0" indent="-228600">
              <a:buAutoNum type="arabicPeriod" startAt="3"/>
            </a:pPr>
            <a:r>
              <a:rPr lang="en-US" b="0" baseline="0" dirty="0" smtClean="0"/>
              <a:t>Full plates, another layer, more expectations, no time…..</a:t>
            </a:r>
            <a:endParaRPr lang="en-US" b="1"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KIM:</a:t>
            </a:r>
          </a:p>
          <a:p>
            <a:r>
              <a:rPr lang="en-US" b="1" dirty="0" smtClean="0"/>
              <a:t>Gaps – Holes – unintended consequences….. The potential is there</a:t>
            </a:r>
          </a:p>
          <a:p>
            <a:endParaRPr lang="en-US" dirty="0" smtClean="0"/>
          </a:p>
          <a:p>
            <a:r>
              <a:rPr lang="en-US" b="1" dirty="0" smtClean="0"/>
              <a:t>THIS</a:t>
            </a:r>
            <a:r>
              <a:rPr lang="en-US" b="1" baseline="0" dirty="0" smtClean="0"/>
              <a:t> is why this idea has been raised</a:t>
            </a:r>
          </a:p>
          <a:p>
            <a:r>
              <a:rPr lang="en-US" baseline="0" dirty="0" smtClean="0"/>
              <a:t>       How can we </a:t>
            </a:r>
            <a:r>
              <a:rPr lang="en-US" b="1" baseline="0" dirty="0" smtClean="0"/>
              <a:t>minimize the gaps </a:t>
            </a:r>
            <a:r>
              <a:rPr lang="en-US" baseline="0" dirty="0" smtClean="0"/>
              <a:t>in our K-5 students’ skill set?</a:t>
            </a:r>
          </a:p>
          <a:p>
            <a:r>
              <a:rPr lang="en-US" baseline="0" dirty="0" smtClean="0"/>
              <a:t>             How can we </a:t>
            </a:r>
            <a:r>
              <a:rPr lang="en-US" b="1" baseline="0" dirty="0" smtClean="0"/>
              <a:t>be certain they are receiving instruction </a:t>
            </a:r>
            <a:r>
              <a:rPr lang="en-US" baseline="0" dirty="0" smtClean="0"/>
              <a:t>related to the information and tech literacy standards?</a:t>
            </a:r>
          </a:p>
          <a:p>
            <a:endParaRPr lang="en-US" baseline="0" dirty="0" smtClean="0"/>
          </a:p>
          <a:p>
            <a:r>
              <a:rPr lang="en-US" baseline="0" dirty="0" smtClean="0"/>
              <a:t>What steps can we take </a:t>
            </a:r>
            <a:r>
              <a:rPr lang="en-US" b="1" baseline="0" dirty="0" smtClean="0"/>
              <a:t>to ensure our students have opportunities</a:t>
            </a:r>
            <a:r>
              <a:rPr lang="en-US" baseline="0" dirty="0" smtClean="0"/>
              <a:t> to learn these skills?</a:t>
            </a:r>
          </a:p>
          <a:p>
            <a:r>
              <a:rPr lang="en-US" baseline="0" dirty="0" smtClean="0"/>
              <a:t>          What can we do to </a:t>
            </a:r>
            <a:r>
              <a:rPr lang="en-US" b="1" baseline="0" dirty="0" smtClean="0"/>
              <a:t>avoid the holes </a:t>
            </a:r>
            <a:r>
              <a:rPr lang="en-US" baseline="0" dirty="0" smtClean="0"/>
              <a:t>in our students’ skill set?</a:t>
            </a:r>
          </a:p>
          <a:p>
            <a:endParaRPr lang="en-US" baseline="0" dirty="0" smtClean="0"/>
          </a:p>
          <a:p>
            <a:r>
              <a:rPr lang="en-US" baseline="0" dirty="0" smtClean="0"/>
              <a:t>How can we </a:t>
            </a:r>
            <a:r>
              <a:rPr lang="en-US" b="1" baseline="0" dirty="0" smtClean="0"/>
              <a:t>use the resources that we have </a:t>
            </a:r>
            <a:r>
              <a:rPr lang="en-US" baseline="0" dirty="0" smtClean="0"/>
              <a:t>to build in a system of accountability and reliability?  </a:t>
            </a:r>
          </a:p>
          <a:p>
            <a:r>
              <a:rPr lang="en-US" baseline="0" dirty="0" smtClean="0"/>
              <a:t>       </a:t>
            </a:r>
            <a:r>
              <a:rPr lang="en-US" b="1" baseline="0" dirty="0" smtClean="0"/>
              <a:t>YOU know more about the importance of information literacy than anyone</a:t>
            </a:r>
          </a:p>
          <a:p>
            <a:r>
              <a:rPr lang="en-US" baseline="0" dirty="0" smtClean="0"/>
              <a:t>             </a:t>
            </a:r>
            <a:r>
              <a:rPr lang="en-US" b="1" baseline="0" dirty="0" smtClean="0"/>
              <a:t>YOU know how engaged students </a:t>
            </a:r>
            <a:r>
              <a:rPr lang="en-US" baseline="0" dirty="0" smtClean="0"/>
              <a:t>can be when </a:t>
            </a:r>
            <a:r>
              <a:rPr lang="en-US" b="1" baseline="0" dirty="0" smtClean="0"/>
              <a:t>they use tech to express themselves</a:t>
            </a:r>
            <a:r>
              <a:rPr lang="en-US" baseline="0" dirty="0" smtClean="0"/>
              <a:t>, to report results</a:t>
            </a:r>
          </a:p>
          <a:p>
            <a:r>
              <a:rPr lang="en-US" baseline="0" dirty="0" smtClean="0"/>
              <a:t>                  </a:t>
            </a:r>
            <a:r>
              <a:rPr lang="en-US" b="1" baseline="0" dirty="0" smtClean="0"/>
              <a:t>YOU know </a:t>
            </a:r>
            <a:r>
              <a:rPr lang="en-US" baseline="0" dirty="0" smtClean="0"/>
              <a:t>that </a:t>
            </a:r>
            <a:r>
              <a:rPr lang="en-US" b="1" baseline="0" dirty="0" smtClean="0"/>
              <a:t>the students </a:t>
            </a:r>
            <a:r>
              <a:rPr lang="en-US" baseline="0" dirty="0" smtClean="0"/>
              <a:t>you are working with today </a:t>
            </a:r>
            <a:r>
              <a:rPr lang="en-US" b="1" baseline="0" dirty="0" smtClean="0"/>
              <a:t>are different</a:t>
            </a:r>
          </a:p>
          <a:p>
            <a:endParaRPr lang="en-US" baseline="0" dirty="0" smtClean="0"/>
          </a:p>
          <a:p>
            <a:r>
              <a:rPr lang="en-US" b="1" baseline="0" dirty="0" smtClean="0"/>
              <a:t>Why think about this?</a:t>
            </a:r>
          </a:p>
        </p:txBody>
      </p:sp>
      <p:sp>
        <p:nvSpPr>
          <p:cNvPr id="4" name="Slide Number Placeholder 3"/>
          <p:cNvSpPr>
            <a:spLocks noGrp="1"/>
          </p:cNvSpPr>
          <p:nvPr>
            <p:ph type="sldNum" sz="quarter" idx="10"/>
          </p:nvPr>
        </p:nvSpPr>
        <p:spPr/>
        <p:txBody>
          <a:bodyPr/>
          <a:lstStyle/>
          <a:p>
            <a:fld id="{5A95F5B0-3FC2-418C-82BB-67F7D015A1C6}"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Please</a:t>
            </a:r>
            <a:r>
              <a:rPr lang="en-US" baseline="0" dirty="0" smtClean="0"/>
              <a:t> go to the link listed on the screen on answer the questions</a:t>
            </a:r>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u="none" strike="noStrike" kern="1200" dirty="0" smtClean="0">
                <a:solidFill>
                  <a:schemeClr val="tx1"/>
                </a:solidFill>
                <a:latin typeface="+mn-lt"/>
                <a:ea typeface="+mn-ea"/>
                <a:cs typeface="+mn-cs"/>
              </a:rPr>
              <a:t>Kim -</a:t>
            </a:r>
            <a:r>
              <a:rPr lang="en-US" dirty="0" smtClean="0"/>
              <a:t/>
            </a:r>
            <a:br>
              <a:rPr lang="en-US" dirty="0" smtClean="0"/>
            </a:br>
            <a:r>
              <a:rPr lang="en-US" sz="1200" b="0" i="0" u="none" strike="noStrike" kern="1200" dirty="0" smtClean="0">
                <a:solidFill>
                  <a:schemeClr val="tx1"/>
                </a:solidFill>
                <a:latin typeface="+mn-lt"/>
                <a:ea typeface="+mn-ea"/>
                <a:cs typeface="+mn-cs"/>
              </a:rPr>
              <a:t>TL are leaders in MANY areas – </a:t>
            </a:r>
          </a:p>
          <a:p>
            <a:r>
              <a:rPr lang="en-US" sz="1200" b="0" i="0" u="none" strike="noStrike" kern="1200" dirty="0" smtClean="0">
                <a:solidFill>
                  <a:schemeClr val="tx1"/>
                </a:solidFill>
                <a:latin typeface="+mn-lt"/>
                <a:ea typeface="+mn-ea"/>
                <a:cs typeface="+mn-cs"/>
              </a:rPr>
              <a:t>    Hold </a:t>
            </a:r>
            <a:r>
              <a:rPr lang="en-US" sz="1200" b="0" i="0" u="none" strike="noStrike" kern="1200" baseline="0" dirty="0" smtClean="0">
                <a:solidFill>
                  <a:schemeClr val="tx1"/>
                </a:solidFill>
                <a:latin typeface="+mn-lt"/>
                <a:ea typeface="+mn-ea"/>
                <a:cs typeface="+mn-cs"/>
              </a:rPr>
              <a:t>special events like Father/Son Read night, visits by authors, poetry slams, book clubs, Battle of the Books</a:t>
            </a:r>
            <a:r>
              <a:rPr lang="en-US" sz="1200" b="0" i="0" u="none" strike="noStrike" kern="1200" dirty="0" smtClean="0">
                <a:solidFill>
                  <a:schemeClr val="tx1"/>
                </a:solidFill>
                <a:latin typeface="+mn-lt"/>
                <a:ea typeface="+mn-ea"/>
                <a:cs typeface="+mn-cs"/>
              </a:rPr>
              <a:t>, </a:t>
            </a:r>
          </a:p>
          <a:p>
            <a:r>
              <a:rPr lang="en-US" sz="1200" b="0" i="0" u="none" strike="noStrike" kern="1200" dirty="0" smtClean="0">
                <a:solidFill>
                  <a:schemeClr val="tx1"/>
                </a:solidFill>
                <a:latin typeface="+mn-lt"/>
                <a:ea typeface="+mn-ea"/>
                <a:cs typeface="+mn-cs"/>
              </a:rPr>
              <a:t>You serve on building</a:t>
            </a:r>
            <a:r>
              <a:rPr lang="en-US" sz="1200" b="0" i="0" u="none" strike="noStrike" kern="1200" baseline="0" dirty="0" smtClean="0">
                <a:solidFill>
                  <a:schemeClr val="tx1"/>
                </a:solidFill>
                <a:latin typeface="+mn-lt"/>
                <a:ea typeface="+mn-ea"/>
                <a:cs typeface="+mn-cs"/>
              </a:rPr>
              <a:t> committees and state committees.</a:t>
            </a:r>
          </a:p>
          <a:p>
            <a:r>
              <a:rPr lang="en-US" sz="1200" b="0" i="0" u="none" strike="noStrike" kern="1200" baseline="0" dirty="0" smtClean="0">
                <a:solidFill>
                  <a:schemeClr val="tx1"/>
                </a:solidFill>
                <a:latin typeface="+mn-lt"/>
                <a:ea typeface="+mn-ea"/>
                <a:cs typeface="+mn-cs"/>
              </a:rPr>
              <a:t>You teach your teachers as well as students</a:t>
            </a:r>
          </a:p>
          <a:p>
            <a:endParaRPr lang="en-US" sz="1200" b="0" i="0" u="none" strike="noStrike" kern="1200" baseline="0" dirty="0" smtClean="0">
              <a:solidFill>
                <a:schemeClr val="tx1"/>
              </a:solidFill>
              <a:latin typeface="+mn-lt"/>
              <a:ea typeface="+mn-ea"/>
              <a:cs typeface="+mn-cs"/>
            </a:endParaRPr>
          </a:p>
          <a:p>
            <a:endParaRPr lang="en-US" sz="1200" b="0" i="0" u="none" strike="noStrike" kern="1200" dirty="0" smtClean="0">
              <a:solidFill>
                <a:schemeClr val="tx1"/>
              </a:solidFill>
              <a:latin typeface="+mn-lt"/>
              <a:ea typeface="+mn-ea"/>
              <a:cs typeface="+mn-cs"/>
            </a:endParaRPr>
          </a:p>
          <a:p>
            <a:r>
              <a:rPr lang="en-US" sz="1200" b="0" i="0" u="none" strike="noStrike" kern="1200" dirty="0" smtClean="0">
                <a:solidFill>
                  <a:schemeClr val="tx1"/>
                </a:solidFill>
                <a:latin typeface="+mn-lt"/>
                <a:ea typeface="+mn-ea"/>
                <a:cs typeface="+mn-cs"/>
              </a:rPr>
              <a:t>The possibilities</a:t>
            </a:r>
            <a:r>
              <a:rPr lang="en-US" sz="1200" b="0" i="0" u="none" strike="noStrike" kern="1200" baseline="0" dirty="0" smtClean="0">
                <a:solidFill>
                  <a:schemeClr val="tx1"/>
                </a:solidFill>
                <a:latin typeface="+mn-lt"/>
                <a:ea typeface="+mn-ea"/>
                <a:cs typeface="+mn-cs"/>
              </a:rPr>
              <a:t> for gaps in instruction related to instructional tech and information literacy occur for a variety of reasons.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1.  TLs have so many balls to juggle – Instruction as well as running a business that serves the entire school</a:t>
            </a:r>
            <a:endParaRPr lang="en-US" sz="1200" b="0" i="0" u="none" strike="noStrike" kern="120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How do I do all my jobs well?   How do I allot my time so everything gets the right amount of attention?</a:t>
            </a:r>
          </a:p>
          <a:p>
            <a:endParaRPr lang="en-US" sz="1200" b="0" i="0" u="none" strike="noStrike" kern="1200" baseline="0" dirty="0" smtClean="0">
              <a:solidFill>
                <a:schemeClr val="tx1"/>
              </a:solidFill>
              <a:latin typeface="+mn-lt"/>
              <a:ea typeface="+mn-ea"/>
              <a:cs typeface="+mn-cs"/>
            </a:endParaRPr>
          </a:p>
          <a:p>
            <a:pPr marL="228600" indent="-228600">
              <a:buAutoNum type="arabicPeriod" startAt="2"/>
            </a:pPr>
            <a:r>
              <a:rPr lang="en-US" sz="1200" b="0" i="0" u="none" strike="noStrike" kern="1200" baseline="0" dirty="0" smtClean="0">
                <a:solidFill>
                  <a:schemeClr val="tx1"/>
                </a:solidFill>
                <a:latin typeface="+mn-lt"/>
                <a:ea typeface="+mn-ea"/>
                <a:cs typeface="+mn-cs"/>
              </a:rPr>
              <a:t>The climate of the building – staff willingness</a:t>
            </a:r>
          </a:p>
          <a:p>
            <a:pPr marL="228600" indent="-228600">
              <a:buAutoNum type="arabicPeriod" startAt="2"/>
            </a:pPr>
            <a:r>
              <a:rPr lang="en-US" sz="1200" b="0" i="0" u="none" strike="noStrike" kern="1200" baseline="0" dirty="0" smtClean="0">
                <a:solidFill>
                  <a:schemeClr val="tx1"/>
                </a:solidFill>
                <a:latin typeface="+mn-lt"/>
                <a:ea typeface="+mn-ea"/>
                <a:cs typeface="+mn-cs"/>
              </a:rPr>
              <a:t> The expectation of admin – do they set you up as a leader?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For example:</a:t>
            </a:r>
            <a:endParaRPr lang="en-US" sz="1200" b="0" i="0" u="none" strike="noStrike" kern="1200" dirty="0" smtClean="0">
              <a:solidFill>
                <a:schemeClr val="tx1"/>
              </a:solidFill>
              <a:latin typeface="+mn-lt"/>
              <a:ea typeface="+mn-ea"/>
              <a:cs typeface="+mn-cs"/>
            </a:endParaRPr>
          </a:p>
          <a:p>
            <a:r>
              <a:rPr lang="en-US" sz="1200" b="0" i="0" u="none" strike="noStrike" kern="1200" dirty="0" smtClean="0">
                <a:solidFill>
                  <a:schemeClr val="tx1"/>
                </a:solidFill>
                <a:latin typeface="+mn-lt"/>
                <a:ea typeface="+mn-ea"/>
                <a:cs typeface="+mn-cs"/>
              </a:rPr>
              <a:t> School A – TL and 3rd gr. teachers get along great and collaborate often.</a:t>
            </a:r>
            <a:r>
              <a:rPr lang="en-US" sz="1200" b="0" i="0" u="none" strike="noStrike" kern="1200" baseline="0" dirty="0" smtClean="0">
                <a:solidFill>
                  <a:schemeClr val="tx1"/>
                </a:solidFill>
                <a:latin typeface="+mn-lt"/>
                <a:ea typeface="+mn-ea"/>
                <a:cs typeface="+mn-cs"/>
              </a:rPr>
              <a:t>  3</a:t>
            </a:r>
            <a:r>
              <a:rPr lang="en-US" sz="1200" b="0" i="0" u="none" strike="noStrike" kern="1200" baseline="30000" dirty="0" smtClean="0">
                <a:solidFill>
                  <a:schemeClr val="tx1"/>
                </a:solidFill>
                <a:latin typeface="+mn-lt"/>
                <a:ea typeface="+mn-ea"/>
                <a:cs typeface="+mn-cs"/>
              </a:rPr>
              <a:t>rd</a:t>
            </a:r>
            <a:r>
              <a:rPr lang="en-US" sz="1200" b="0" i="0" u="none" strike="noStrike" kern="1200" baseline="0" dirty="0" smtClean="0">
                <a:solidFill>
                  <a:schemeClr val="tx1"/>
                </a:solidFill>
                <a:latin typeface="+mn-lt"/>
                <a:ea typeface="+mn-ea"/>
                <a:cs typeface="+mn-cs"/>
              </a:rPr>
              <a:t> grade students have received repeated instruction around information literacy skills.  They know how to use a computer for basic functions and have even made a </a:t>
            </a:r>
            <a:r>
              <a:rPr lang="en-US" sz="1200" b="0" i="0" u="none" strike="noStrike" kern="1200" baseline="0" dirty="0" err="1" smtClean="0">
                <a:solidFill>
                  <a:schemeClr val="tx1"/>
                </a:solidFill>
                <a:latin typeface="+mn-lt"/>
                <a:ea typeface="+mn-ea"/>
                <a:cs typeface="+mn-cs"/>
              </a:rPr>
              <a:t>Glogster</a:t>
            </a:r>
            <a:r>
              <a:rPr lang="en-US" sz="1200" b="0" i="0" u="none" strike="noStrike" kern="1200" baseline="0" dirty="0" smtClean="0">
                <a:solidFill>
                  <a:schemeClr val="tx1"/>
                </a:solidFill>
                <a:latin typeface="+mn-lt"/>
                <a:ea typeface="+mn-ea"/>
                <a:cs typeface="+mn-cs"/>
              </a:rPr>
              <a:t>.</a:t>
            </a:r>
          </a:p>
          <a:p>
            <a:r>
              <a:rPr lang="en-US" dirty="0" smtClean="0"/>
              <a:t/>
            </a:r>
            <a:br>
              <a:rPr lang="en-US" dirty="0" smtClean="0"/>
            </a:br>
            <a:r>
              <a:rPr lang="en-US" sz="1200" b="0" i="0" u="none" strike="noStrike" kern="1200" dirty="0" smtClean="0">
                <a:solidFill>
                  <a:schemeClr val="tx1"/>
                </a:solidFill>
                <a:latin typeface="+mn-lt"/>
                <a:ea typeface="+mn-ea"/>
                <a:cs typeface="+mn-cs"/>
              </a:rPr>
              <a:t>School B – 4th grade does not want to collaborate with TL because students behave better</a:t>
            </a:r>
            <a:r>
              <a:rPr lang="en-US" sz="1200" b="1" i="0" u="none" strike="noStrike" kern="1200" dirty="0" smtClean="0">
                <a:solidFill>
                  <a:schemeClr val="tx1"/>
                </a:solidFill>
                <a:latin typeface="+mn-lt"/>
                <a:ea typeface="+mn-ea"/>
                <a:cs typeface="+mn-cs"/>
              </a:rPr>
              <a:t> in </a:t>
            </a:r>
            <a:r>
              <a:rPr lang="en-US" sz="1200" b="0" i="0" u="none" strike="noStrike" kern="1200" dirty="0" smtClean="0">
                <a:solidFill>
                  <a:schemeClr val="tx1"/>
                </a:solidFill>
                <a:latin typeface="+mn-lt"/>
                <a:ea typeface="+mn-ea"/>
                <a:cs typeface="+mn-cs"/>
              </a:rPr>
              <a:t>their classroom.  These students do not know how to effectively search the internet, they have not completed any research projects, and they seldom use technology for authentic purposes.</a:t>
            </a:r>
          </a:p>
          <a:p>
            <a:r>
              <a:rPr lang="en-US" dirty="0" smtClean="0"/>
              <a:t/>
            </a:r>
            <a:br>
              <a:rPr lang="en-US" dirty="0" smtClean="0"/>
            </a:br>
            <a:r>
              <a:rPr lang="en-US" sz="1200" b="0" i="0" u="none" strike="noStrike" kern="1200" dirty="0" smtClean="0">
                <a:solidFill>
                  <a:schemeClr val="tx1"/>
                </a:solidFill>
                <a:latin typeface="+mn-lt"/>
                <a:ea typeface="+mn-ea"/>
                <a:cs typeface="+mn-cs"/>
              </a:rPr>
              <a:t>School C – 5th grade teachers feel they can’t make “library time” – too much content to cover.  Their students </a:t>
            </a:r>
            <a:r>
              <a:rPr lang="en-US" sz="1200" b="0" i="0" u="none" strike="noStrike" kern="1200" dirty="0" err="1" smtClean="0">
                <a:solidFill>
                  <a:schemeClr val="tx1"/>
                </a:solidFill>
                <a:latin typeface="+mn-lt"/>
                <a:ea typeface="+mn-ea"/>
                <a:cs typeface="+mn-cs"/>
              </a:rPr>
              <a:t>sorta</a:t>
            </a:r>
            <a:r>
              <a:rPr lang="en-US" sz="1200" b="0" i="0" u="none" strike="noStrike" kern="1200" dirty="0" smtClean="0">
                <a:solidFill>
                  <a:schemeClr val="tx1"/>
                </a:solidFill>
                <a:latin typeface="+mn-lt"/>
                <a:ea typeface="+mn-ea"/>
                <a:cs typeface="+mn-cs"/>
              </a:rPr>
              <a:t>’/</a:t>
            </a:r>
            <a:r>
              <a:rPr lang="en-US" sz="1200" b="0" i="0" u="none" strike="noStrike" kern="1200" dirty="0" err="1" smtClean="0">
                <a:solidFill>
                  <a:schemeClr val="tx1"/>
                </a:solidFill>
                <a:latin typeface="+mn-lt"/>
                <a:ea typeface="+mn-ea"/>
                <a:cs typeface="+mn-cs"/>
              </a:rPr>
              <a:t>kinda</a:t>
            </a:r>
            <a:r>
              <a:rPr lang="en-US" sz="1200" b="0" i="0" u="none" strike="noStrike" kern="1200" dirty="0" smtClean="0">
                <a:solidFill>
                  <a:schemeClr val="tx1"/>
                </a:solidFill>
                <a:latin typeface="+mn-lt"/>
                <a:ea typeface="+mn-ea"/>
                <a:cs typeface="+mn-cs"/>
              </a:rPr>
              <a:t>/ remember that the library provides</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Worldbook</a:t>
            </a:r>
            <a:r>
              <a:rPr lang="en-US" sz="1200" b="0" i="0" u="none" strike="noStrike" kern="1200" baseline="0" dirty="0" smtClean="0">
                <a:solidFill>
                  <a:schemeClr val="tx1"/>
                </a:solidFill>
                <a:latin typeface="+mn-lt"/>
                <a:ea typeface="+mn-ea"/>
                <a:cs typeface="+mn-cs"/>
              </a:rPr>
              <a:t> online for research,</a:t>
            </a:r>
            <a:r>
              <a:rPr lang="en-US" sz="1200" b="0" i="0" u="none" strike="noStrike" kern="1200" dirty="0" smtClean="0">
                <a:solidFill>
                  <a:schemeClr val="tx1"/>
                </a:solidFill>
                <a:latin typeface="+mn-lt"/>
                <a:ea typeface="+mn-ea"/>
                <a:cs typeface="+mn-cs"/>
              </a:rPr>
              <a:t> but the</a:t>
            </a:r>
            <a:r>
              <a:rPr lang="en-US" sz="1200" b="0" i="0" u="none" strike="noStrike" kern="1200" baseline="0" dirty="0" smtClean="0">
                <a:solidFill>
                  <a:schemeClr val="tx1"/>
                </a:solidFill>
                <a:latin typeface="+mn-lt"/>
                <a:ea typeface="+mn-ea"/>
                <a:cs typeface="+mn-cs"/>
              </a:rPr>
              <a:t> teacher is fine with students typing the question into Google and using whatever info they find.</a:t>
            </a:r>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Please think about current practices</a:t>
            </a:r>
            <a:r>
              <a:rPr lang="en-US" baseline="0" dirty="0" smtClean="0"/>
              <a:t> in your school as you complete this short survey</a:t>
            </a:r>
          </a:p>
          <a:p>
            <a:endParaRPr lang="en-US" baseline="0" dirty="0" smtClean="0"/>
          </a:p>
          <a:p>
            <a:r>
              <a:rPr lang="en-US" baseline="0" dirty="0" smtClean="0"/>
              <a:t>Notice that it is the same URL with the addition of a 1 at the end.  AD12TLS1  (AD12 teacher librarians 1)</a:t>
            </a:r>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JULIE:</a:t>
            </a:r>
          </a:p>
          <a:p>
            <a:r>
              <a:rPr lang="en-US" b="1" dirty="0" smtClean="0"/>
              <a:t>Sign on my wall – has guided my work recently</a:t>
            </a:r>
          </a:p>
          <a:p>
            <a:endParaRPr lang="en-US" b="0" baseline="0" dirty="0" smtClean="0"/>
          </a:p>
          <a:p>
            <a:r>
              <a:rPr lang="en-US" b="0" baseline="0" dirty="0" smtClean="0"/>
              <a:t>In March of 2010 Forbes Magazine ran an article about the importance of investing in libraries.  It ended by saying, “Will my child graduate with a 21</a:t>
            </a:r>
            <a:r>
              <a:rPr lang="en-US" b="0" baseline="30000" dirty="0" smtClean="0"/>
              <a:t>st</a:t>
            </a:r>
            <a:r>
              <a:rPr lang="en-US" b="0" baseline="0" dirty="0" smtClean="0"/>
              <a:t> century resume or a 19</a:t>
            </a:r>
            <a:r>
              <a:rPr lang="en-US" b="0" baseline="30000" dirty="0" smtClean="0"/>
              <a:t>th</a:t>
            </a:r>
            <a:r>
              <a:rPr lang="en-US" b="0" baseline="0" dirty="0" smtClean="0"/>
              <a:t> century transcript?  Can he use collaborative technology, such as wikis?  When a search engine returns 105 million results, can the student find the five that will set her paper apart?  With the Web evolving by the minute, can classroom teachers alone, stressed by assessment testing and ever-growing paperwork burdens, help students figure this all out?”</a:t>
            </a:r>
          </a:p>
          <a:p>
            <a:endParaRPr lang="en-US" b="0" baseline="0" dirty="0" smtClean="0"/>
          </a:p>
          <a:p>
            <a:r>
              <a:rPr lang="en-US" b="0" baseline="0" dirty="0" smtClean="0"/>
              <a:t>The Forbes article author was advocating for NOT getting rid of teacher librarians.  </a:t>
            </a:r>
          </a:p>
          <a:p>
            <a:r>
              <a:rPr lang="en-US" b="0" baseline="0" dirty="0" smtClean="0"/>
              <a:t>  I am asking you to consider doing your job differently.  </a:t>
            </a:r>
          </a:p>
          <a:p>
            <a:endParaRPr lang="en-US" b="0" baseline="0" dirty="0" smtClean="0"/>
          </a:p>
          <a:p>
            <a:r>
              <a:rPr lang="en-US" b="1" baseline="0" dirty="0" smtClean="0"/>
              <a:t>How can we be certain every student at every level in every K-5 building has the same equal access to learning about and learning with information and tech literacy skills?</a:t>
            </a:r>
          </a:p>
          <a:p>
            <a:endParaRPr lang="en-US" b="0"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0" u="none" strike="noStrike" kern="1200" dirty="0" smtClean="0">
                <a:solidFill>
                  <a:schemeClr val="tx1"/>
                </a:solidFill>
                <a:latin typeface="+mn-lt"/>
                <a:ea typeface="+mn-ea"/>
                <a:cs typeface="+mn-cs"/>
              </a:rPr>
              <a:t>Kim - How did we get to this point to present this proposal?</a:t>
            </a:r>
            <a:r>
              <a:rPr lang="en-US" dirty="0" smtClean="0"/>
              <a:t/>
            </a:r>
            <a:br>
              <a:rPr lang="en-US" dirty="0" smtClean="0"/>
            </a:br>
            <a:r>
              <a:rPr lang="en-US" sz="1200" b="0" i="0" u="none" strike="noStrike" kern="1200" dirty="0" smtClean="0">
                <a:solidFill>
                  <a:schemeClr val="tx1"/>
                </a:solidFill>
                <a:latin typeface="+mn-lt"/>
                <a:ea typeface="+mn-ea"/>
                <a:cs typeface="+mn-cs"/>
              </a:rPr>
              <a:t>Julie’s work in promoting 21st century skills for our students with district admin</a:t>
            </a:r>
            <a:r>
              <a:rPr lang="en-US" dirty="0" smtClean="0"/>
              <a:t/>
            </a:r>
            <a:br>
              <a:rPr lang="en-US" dirty="0" smtClean="0"/>
            </a:br>
            <a:r>
              <a:rPr lang="en-US" sz="1200" b="0" i="0" u="none" strike="noStrike" kern="1200" dirty="0" smtClean="0">
                <a:solidFill>
                  <a:schemeClr val="tx1"/>
                </a:solidFill>
                <a:latin typeface="+mn-lt"/>
                <a:ea typeface="+mn-ea"/>
                <a:cs typeface="+mn-cs"/>
              </a:rPr>
              <a:t>Concern with decision last year to cut secondary TLs</a:t>
            </a:r>
            <a:r>
              <a:rPr lang="en-US" dirty="0" smtClean="0"/>
              <a:t/>
            </a:r>
            <a:br>
              <a:rPr lang="en-US" dirty="0" smtClean="0"/>
            </a:br>
            <a:r>
              <a:rPr lang="en-US" sz="1200" b="0" i="0" u="none" strike="noStrike" kern="1200" dirty="0" smtClean="0">
                <a:solidFill>
                  <a:schemeClr val="tx1"/>
                </a:solidFill>
                <a:latin typeface="+mn-lt"/>
                <a:ea typeface="+mn-ea"/>
                <a:cs typeface="+mn-cs"/>
              </a:rPr>
              <a:t>Discussion with other librarians in the state – many teach a class or two</a:t>
            </a:r>
            <a:r>
              <a:rPr lang="en-US" dirty="0" smtClean="0"/>
              <a:t/>
            </a:r>
            <a:br>
              <a:rPr lang="en-US" dirty="0" smtClean="0"/>
            </a:br>
            <a:r>
              <a:rPr lang="en-US" sz="1200" b="0" i="0" u="none" strike="noStrike" kern="1200" dirty="0" smtClean="0">
                <a:solidFill>
                  <a:schemeClr val="tx1"/>
                </a:solidFill>
                <a:latin typeface="+mn-lt"/>
                <a:ea typeface="+mn-ea"/>
                <a:cs typeface="+mn-cs"/>
              </a:rPr>
              <a:t>The principals are talking about TLs and feeling squeezed for options</a:t>
            </a:r>
            <a:r>
              <a:rPr lang="en-US" dirty="0" smtClean="0"/>
              <a:t/>
            </a:r>
            <a:br>
              <a:rPr lang="en-US" dirty="0" smtClean="0"/>
            </a:br>
            <a:r>
              <a:rPr lang="en-US" sz="1200" b="0" i="0" u="none" strike="noStrike" kern="1200" dirty="0" smtClean="0">
                <a:solidFill>
                  <a:schemeClr val="tx1"/>
                </a:solidFill>
                <a:latin typeface="+mn-lt"/>
                <a:ea typeface="+mn-ea"/>
                <a:cs typeface="+mn-cs"/>
              </a:rPr>
              <a:t>Standards work is happening!</a:t>
            </a:r>
          </a:p>
          <a:p>
            <a:r>
              <a:rPr lang="en-US" dirty="0" smtClean="0"/>
              <a:t/>
            </a:r>
            <a:br>
              <a:rPr lang="en-US" dirty="0" smtClean="0"/>
            </a:br>
            <a:r>
              <a:rPr lang="en-US" sz="1200" b="0" i="0" u="none" strike="noStrike" kern="1200" dirty="0" smtClean="0">
                <a:solidFill>
                  <a:schemeClr val="tx1"/>
                </a:solidFill>
                <a:latin typeface="+mn-lt"/>
                <a:ea typeface="+mn-ea"/>
                <a:cs typeface="+mn-cs"/>
              </a:rPr>
              <a:t>Big Question – how do we teach these skills to our students so they are competent in the work force?</a:t>
            </a:r>
            <a:r>
              <a:rPr lang="en-US" dirty="0" smtClean="0"/>
              <a:t/>
            </a:r>
            <a:br>
              <a:rPr lang="en-US" dirty="0" smtClean="0"/>
            </a:br>
            <a:r>
              <a:rPr lang="en-US" sz="1200" b="0" i="0" u="none" strike="noStrike" kern="1200" dirty="0" smtClean="0">
                <a:solidFill>
                  <a:schemeClr val="tx1"/>
                </a:solidFill>
                <a:latin typeface="+mn-lt"/>
                <a:ea typeface="+mn-ea"/>
                <a:cs typeface="+mn-cs"/>
              </a:rPr>
              <a:t>Gap at middle with ½ time librarians – who is teaching the skills?  How will inquiry quest be this year? </a:t>
            </a:r>
            <a:r>
              <a:rPr lang="en-US" dirty="0" smtClean="0"/>
              <a:t/>
            </a:r>
            <a:br>
              <a:rPr lang="en-US" dirty="0" smtClean="0"/>
            </a:br>
            <a:r>
              <a:rPr lang="en-US" sz="1200" b="0" i="0" u="none" strike="noStrike" kern="1200" dirty="0" smtClean="0">
                <a:solidFill>
                  <a:schemeClr val="tx1"/>
                </a:solidFill>
                <a:latin typeface="+mn-lt"/>
                <a:ea typeface="+mn-ea"/>
                <a:cs typeface="+mn-cs"/>
              </a:rPr>
              <a:t>No one is minding the store – the skills are falling thru the cracks and </a:t>
            </a:r>
            <a:r>
              <a:rPr lang="en-US" sz="1200" b="0" i="0" u="none" strike="noStrike" kern="1200" dirty="0" err="1" smtClean="0">
                <a:solidFill>
                  <a:schemeClr val="tx1"/>
                </a:solidFill>
                <a:latin typeface="+mn-lt"/>
                <a:ea typeface="+mn-ea"/>
                <a:cs typeface="+mn-cs"/>
              </a:rPr>
              <a:t>TLs</a:t>
            </a:r>
            <a:r>
              <a:rPr lang="en-US" sz="1200" b="0" i="0" u="none" strike="noStrike" kern="1200" dirty="0" smtClean="0">
                <a:solidFill>
                  <a:schemeClr val="tx1"/>
                </a:solidFill>
                <a:latin typeface="+mn-lt"/>
                <a:ea typeface="+mn-ea"/>
                <a:cs typeface="+mn-cs"/>
              </a:rPr>
              <a:t> are best prepared to teach them.</a:t>
            </a:r>
            <a:endParaRPr lang="en-US" dirty="0" smtClean="0"/>
          </a:p>
          <a:p>
            <a:r>
              <a:rPr lang="en-US" dirty="0" smtClean="0"/>
              <a:t>No promises</a:t>
            </a:r>
          </a:p>
          <a:p>
            <a:endParaRPr lang="en-US" dirty="0" smtClean="0"/>
          </a:p>
          <a:p>
            <a:r>
              <a:rPr lang="en-US" dirty="0" smtClean="0"/>
              <a:t>No easy road</a:t>
            </a:r>
          </a:p>
          <a:p>
            <a:endParaRPr lang="en-US" dirty="0" smtClean="0"/>
          </a:p>
          <a:p>
            <a:r>
              <a:rPr lang="en-US" dirty="0" smtClean="0"/>
              <a:t>No guarantees</a:t>
            </a:r>
          </a:p>
          <a:p>
            <a:endParaRPr lang="en-US" dirty="0" smtClean="0"/>
          </a:p>
          <a:p>
            <a:r>
              <a:rPr lang="en-US" dirty="0" smtClean="0"/>
              <a:t>No easy</a:t>
            </a:r>
            <a:r>
              <a:rPr lang="en-US" baseline="0" dirty="0" smtClean="0"/>
              <a:t> answers</a:t>
            </a:r>
          </a:p>
          <a:p>
            <a:endParaRPr lang="en-US" baseline="0" dirty="0" smtClean="0"/>
          </a:p>
          <a:p>
            <a:r>
              <a:rPr lang="en-US" baseline="0" dirty="0" smtClean="0"/>
              <a:t>Just willingness to explore options as we strive to touch all learners</a:t>
            </a:r>
            <a:endParaRPr lang="en-US" dirty="0"/>
          </a:p>
        </p:txBody>
      </p:sp>
      <p:sp>
        <p:nvSpPr>
          <p:cNvPr id="4" name="Slide Number Placeholder 3"/>
          <p:cNvSpPr>
            <a:spLocks noGrp="1"/>
          </p:cNvSpPr>
          <p:nvPr>
            <p:ph type="sldNum" sz="quarter" idx="10"/>
          </p:nvPr>
        </p:nvSpPr>
        <p:spPr/>
        <p:txBody>
          <a:bodyPr/>
          <a:lstStyle/>
          <a:p>
            <a:fld id="{5A95F5B0-3FC2-418C-82BB-67F7D015A1C6}"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sp>
        <p:nvSpPr>
          <p:cNvPr id="26" name="Rectangle 25"/>
          <p:cNvSpPr/>
          <p:nvPr/>
        </p:nvSpPr>
        <p:spPr>
          <a:xfrm>
            <a:off x="0" y="0"/>
            <a:ext cx="9144000" cy="6858000"/>
          </a:xfrm>
          <a:prstGeom prst="rect">
            <a:avLst/>
          </a:prstGeom>
          <a:gradFill>
            <a:gsLst>
              <a:gs pos="0">
                <a:schemeClr val="tx1">
                  <a:alpha val="5000"/>
                </a:schemeClr>
              </a:gs>
              <a:gs pos="100000">
                <a:schemeClr val="tx1">
                  <a:alpha val="20000"/>
                </a:schemeClr>
              </a:gs>
            </a:gsLst>
            <a:lin ang="5400000" scaled="0"/>
          </a:gradFill>
          <a:ln w="76200">
            <a:gradFill>
              <a:gsLst>
                <a:gs pos="0">
                  <a:schemeClr val="bg2">
                    <a:lumMod val="60000"/>
                    <a:lumOff val="40000"/>
                    <a:alpha val="90000"/>
                  </a:schemeClr>
                </a:gs>
                <a:gs pos="50000">
                  <a:schemeClr val="bg2">
                    <a:lumMod val="60000"/>
                    <a:lumOff val="40000"/>
                    <a:alpha val="80000"/>
                  </a:schemeClr>
                </a:gs>
                <a:gs pos="100000">
                  <a:schemeClr val="bg2">
                    <a:alpha val="70000"/>
                  </a:schemeClr>
                </a:gs>
              </a:gsLst>
              <a:lin ang="5400000" scaled="0"/>
            </a:gradFill>
            <a:miter lim="800000"/>
          </a:ln>
          <a:scene3d>
            <a:camera prst="orthographicFront"/>
            <a:lightRig rig="contrasting"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 y="228600"/>
            <a:ext cx="8503920" cy="2438400"/>
          </a:xfrm>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lvl1pPr algn="r" defTabSz="914400" rtl="0" eaLnBrk="1" latinLnBrk="0" hangingPunct="1">
              <a:spcBef>
                <a:spcPct val="0"/>
              </a:spcBef>
              <a:buNone/>
              <a:defRPr sz="6600" b="0" kern="1200" spc="250" normalizeH="0" baseline="0">
                <a:ln>
                  <a:noFill/>
                </a:ln>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556760" y="2971800"/>
            <a:ext cx="4267200" cy="1725706"/>
          </a:xfrm>
        </p:spPr>
        <p:txBody>
          <a:bodyPr>
            <a:normAutofit/>
          </a:bodyPr>
          <a:lstStyle>
            <a:lvl1pPr marL="0" indent="0" algn="r">
              <a:buNone/>
              <a:defRPr sz="1800">
                <a:gradFill>
                  <a:gsLst>
                    <a:gs pos="1000">
                      <a:schemeClr val="tx2">
                        <a:lumMod val="40000"/>
                        <a:lumOff val="60000"/>
                      </a:schemeClr>
                    </a:gs>
                    <a:gs pos="50000">
                      <a:schemeClr val="tx2"/>
                    </a:gs>
                  </a:gsLst>
                  <a:lin ang="5400000" scaled="0"/>
                </a:gra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FD6F3226-80A0-4B19-9F70-F634BB17E48B}"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C9593-2350-40E9-9E86-2C17B01137BC}" type="slidenum">
              <a:rPr lang="en-US" smtClean="0"/>
              <a:pPr/>
              <a:t>‹#›</a:t>
            </a:fld>
            <a:endParaRPr lang="en-US"/>
          </a:p>
        </p:txBody>
      </p:sp>
      <p:sp>
        <p:nvSpPr>
          <p:cNvPr id="13" name="Diagonal Stripe 12"/>
          <p:cNvSpPr/>
          <p:nvPr/>
        </p:nvSpPr>
        <p:spPr>
          <a:xfrm rot="21321315" flipH="1">
            <a:off x="481841" y="2629969"/>
            <a:ext cx="8419617" cy="685800"/>
          </a:xfrm>
          <a:prstGeom prst="diagStripe">
            <a:avLst>
              <a:gd name="adj" fmla="val 50001"/>
            </a:avLst>
          </a:prstGeom>
          <a:solidFill>
            <a:schemeClr val="tx2"/>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tx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6F3226-80A0-4B19-9F70-F634BB17E48B}"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C9593-2350-40E9-9E86-2C17B01137B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6F3226-80A0-4B19-9F70-F634BB17E48B}"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C9593-2350-40E9-9E86-2C17B01137B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D6F3226-80A0-4B19-9F70-F634BB17E48B}"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C9593-2350-40E9-9E86-2C17B01137B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08063" y="1676400"/>
            <a:ext cx="7315200" cy="1362075"/>
          </a:xfrm>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lvl1pPr algn="l" defTabSz="914400" rtl="0" eaLnBrk="1" latinLnBrk="0" hangingPunct="1">
              <a:spcBef>
                <a:spcPct val="0"/>
              </a:spcBef>
              <a:buNone/>
              <a:defRPr sz="4800" b="0" kern="1200" spc="250" normalizeH="0" baseline="0">
                <a:ln>
                  <a:noFill/>
                </a:ln>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008063" y="3148013"/>
            <a:ext cx="7315200" cy="1119187"/>
          </a:xfrm>
        </p:spPr>
        <p:txBody>
          <a:bodyPr vert="horz" lIns="91440" tIns="45720" rIns="91440" bIns="45720" rtlCol="0">
            <a:normAutofit/>
          </a:bodyPr>
          <a:lstStyle>
            <a:lvl1pPr marL="0" indent="0" algn="l" defTabSz="914400" rtl="0" eaLnBrk="1" latinLnBrk="0" hangingPunct="1">
              <a:spcBef>
                <a:spcPts val="1200"/>
              </a:spcBef>
              <a:buFont typeface="Wingdings" pitchFamily="2" charset="2"/>
              <a:buNone/>
              <a:defRPr sz="1800" kern="1200">
                <a:ln>
                  <a:noFill/>
                </a:ln>
                <a:gradFill>
                  <a:gsLst>
                    <a:gs pos="1000">
                      <a:schemeClr val="tx2">
                        <a:lumMod val="40000"/>
                        <a:lumOff val="60000"/>
                      </a:schemeClr>
                    </a:gs>
                    <a:gs pos="50000">
                      <a:schemeClr val="tx2"/>
                    </a:gs>
                  </a:gsLst>
                  <a:lin ang="5400000" scaled="0"/>
                </a:gra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6F3226-80A0-4B19-9F70-F634BB17E48B}" type="datetimeFigureOut">
              <a:rPr lang="en-US" smtClean="0"/>
              <a:pPr/>
              <a:t>1/27/2011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C9593-2350-40E9-9E86-2C17B01137B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0040" y="228600"/>
            <a:ext cx="850392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1008062" y="1922463"/>
            <a:ext cx="3429000" cy="3954462"/>
          </a:xfrm>
        </p:spPr>
        <p:txBody>
          <a:bodyPr>
            <a:normAutofit/>
          </a:bodyPr>
          <a:lstStyle>
            <a:lvl1pPr>
              <a:defRPr sz="2000" baseline="0"/>
            </a:lvl1pPr>
            <a:lvl2pPr>
              <a:defRPr sz="1800" baseline="0"/>
            </a:lvl2pPr>
            <a:lvl3pPr>
              <a:defRPr sz="18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76800" y="1922463"/>
            <a:ext cx="3429000" cy="3954462"/>
          </a:xfrm>
        </p:spPr>
        <p:txBody>
          <a:bodyPr>
            <a:normAutofit/>
          </a:bodyPr>
          <a:lstStyle>
            <a:lvl1pPr>
              <a:defRPr sz="2000" baseline="0"/>
            </a:lvl1pPr>
            <a:lvl2pPr>
              <a:defRPr sz="1800" baseline="0"/>
            </a:lvl2pPr>
            <a:lvl3pPr>
              <a:defRPr sz="18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D6F3226-80A0-4B19-9F70-F634BB17E48B}" type="datetimeFigureOut">
              <a:rPr lang="en-US" smtClean="0"/>
              <a:pPr/>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C9593-2350-40E9-9E86-2C17B01137B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90600" y="1676400"/>
            <a:ext cx="3429000" cy="639762"/>
          </a:xfrm>
        </p:spPr>
        <p:txBody>
          <a:bodyPr anchor="ctr" anchorCtr="0"/>
          <a:lstStyle>
            <a:lvl1pPr marL="0" indent="0">
              <a:buNone/>
              <a:defRPr sz="24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90600" y="2590800"/>
            <a:ext cx="3429000" cy="328612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76800" y="1676400"/>
            <a:ext cx="3429000" cy="639762"/>
          </a:xfrm>
        </p:spPr>
        <p:txBody>
          <a:bodyPr anchor="ctr" anchorCtr="0"/>
          <a:lstStyle>
            <a:lvl1pPr marL="0" indent="0">
              <a:buNone/>
              <a:defRPr sz="24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6800" y="2590800"/>
            <a:ext cx="3429000" cy="328612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D6F3226-80A0-4B19-9F70-F634BB17E48B}" type="datetimeFigureOut">
              <a:rPr lang="en-US" smtClean="0"/>
              <a:pPr/>
              <a:t>1/27/2011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5C9593-2350-40E9-9E86-2C17B01137B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D6F3226-80A0-4B19-9F70-F634BB17E48B}" type="datetimeFigureOut">
              <a:rPr lang="en-US" smtClean="0"/>
              <a:pPr/>
              <a:t>1/27/2011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5C9593-2350-40E9-9E86-2C17B01137B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6F3226-80A0-4B19-9F70-F634BB17E48B}" type="datetimeFigureOut">
              <a:rPr lang="en-US" smtClean="0"/>
              <a:pPr/>
              <a:t>1/27/2011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5C9593-2350-40E9-9E86-2C17B01137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8063" y="457200"/>
            <a:ext cx="2834640" cy="1327150"/>
          </a:xfrm>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lvl1pPr marL="0" indent="0" algn="l" defTabSz="914400" rtl="0" eaLnBrk="1" latinLnBrk="0" hangingPunct="1">
              <a:spcBef>
                <a:spcPct val="0"/>
              </a:spcBef>
              <a:buFont typeface="Wingdings" pitchFamily="2" charset="2"/>
              <a:buNone/>
              <a:defRPr sz="3200" b="0" kern="1200" spc="250" normalizeH="0" baseline="0">
                <a:ln>
                  <a:noFill/>
                </a:ln>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572000" y="457200"/>
            <a:ext cx="3751263" cy="5419725"/>
          </a:xfrm>
        </p:spPr>
        <p:txBody>
          <a:bodyPr>
            <a:normAutofit/>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008062" y="1922463"/>
            <a:ext cx="2834640" cy="1963737"/>
          </a:xfrm>
        </p:spPr>
        <p:txBody>
          <a:bodyPr/>
          <a:lstStyle>
            <a:lvl1pPr marL="0" indent="0">
              <a:lnSpc>
                <a:spcPct val="15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6F3226-80A0-4B19-9F70-F634BB17E48B}" type="datetimeFigureOut">
              <a:rPr lang="en-US" smtClean="0"/>
              <a:pPr/>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C9593-2350-40E9-9E86-2C17B01137B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5840" y="457200"/>
            <a:ext cx="2834640" cy="1325880"/>
          </a:xfrm>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lvl1pPr marL="0" indent="0" algn="l" defTabSz="914400" rtl="0" eaLnBrk="1" latinLnBrk="0" hangingPunct="1">
              <a:spcBef>
                <a:spcPct val="0"/>
              </a:spcBef>
              <a:buFont typeface="Wingdings" pitchFamily="2" charset="2"/>
              <a:buNone/>
              <a:defRPr sz="3200" b="0" kern="1200" spc="250" normalizeH="0" baseline="0">
                <a:ln>
                  <a:noFill/>
                </a:ln>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1005840" y="1920240"/>
            <a:ext cx="2834640" cy="1965960"/>
          </a:xfrm>
        </p:spPr>
        <p:txBody>
          <a:bodyPr/>
          <a:lstStyle>
            <a:lvl1pPr marL="0" indent="0">
              <a:lnSpc>
                <a:spcPct val="15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6F3226-80A0-4B19-9F70-F634BB17E48B}" type="datetimeFigureOut">
              <a:rPr lang="en-US" smtClean="0"/>
              <a:pPr/>
              <a:t>1/27/2011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C9593-2350-40E9-9E86-2C17B01137BC}" type="slidenum">
              <a:rPr lang="en-US" smtClean="0"/>
              <a:pPr/>
              <a:t>‹#›</a:t>
            </a:fld>
            <a:endParaRPr lang="en-US"/>
          </a:p>
        </p:txBody>
      </p:sp>
      <p:sp>
        <p:nvSpPr>
          <p:cNvPr id="3" name="Picture Placeholder 2"/>
          <p:cNvSpPr>
            <a:spLocks noGrp="1"/>
          </p:cNvSpPr>
          <p:nvPr>
            <p:ph type="pic" idx="1"/>
          </p:nvPr>
        </p:nvSpPr>
        <p:spPr>
          <a:xfrm>
            <a:off x="4582308" y="413004"/>
            <a:ext cx="3749040" cy="5422392"/>
          </a:xfrm>
          <a:ln w="38100">
            <a:noFill/>
          </a:ln>
          <a:effectLst>
            <a:innerShdw blurRad="381000">
              <a:schemeClr val="bg2">
                <a:lumMod val="75000"/>
              </a:schemeClr>
            </a:inn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grpSp>
        <p:nvGrpSpPr>
          <p:cNvPr id="8" name="Group 7"/>
          <p:cNvGrpSpPr/>
          <p:nvPr/>
        </p:nvGrpSpPr>
        <p:grpSpPr>
          <a:xfrm>
            <a:off x="4468905" y="304800"/>
            <a:ext cx="3975847" cy="5638800"/>
            <a:chOff x="0" y="0"/>
            <a:chExt cx="9144000" cy="6858000"/>
          </a:xfrm>
        </p:grpSpPr>
        <p:sp>
          <p:nvSpPr>
            <p:cNvPr id="9" name="Rectangle 8"/>
            <p:cNvSpPr/>
            <p:nvPr/>
          </p:nvSpPr>
          <p:spPr>
            <a:xfrm>
              <a:off x="0" y="0"/>
              <a:ext cx="9144000" cy="147918"/>
            </a:xfrm>
            <a:prstGeom prst="rect">
              <a:avLst/>
            </a:prstGeom>
            <a:gradFill>
              <a:gsLst>
                <a:gs pos="0">
                  <a:schemeClr val="bg2"/>
                </a:gs>
                <a:gs pos="50000">
                  <a:schemeClr val="bg2">
                    <a:alpha val="20000"/>
                  </a:schemeClr>
                </a:gs>
                <a:gs pos="100000">
                  <a:schemeClr val="bg2">
                    <a:alpha val="0"/>
                  </a:schemeClr>
                </a:gs>
              </a:gsLst>
              <a:lin ang="5400000" scaled="0"/>
            </a:gradFill>
            <a:ln>
              <a:noFill/>
            </a:ln>
            <a:effectLst>
              <a:softEdge rad="63500"/>
            </a:effectLst>
            <a:scene3d>
              <a:camera prst="orthographicFront"/>
              <a:lightRig rig="morning" dir="t"/>
            </a:scene3d>
            <a:sp3d>
              <a:bevelT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flipV="1">
              <a:off x="0" y="6710082"/>
              <a:ext cx="9144000" cy="147918"/>
            </a:xfrm>
            <a:prstGeom prst="rect">
              <a:avLst/>
            </a:prstGeom>
            <a:gradFill>
              <a:gsLst>
                <a:gs pos="0">
                  <a:schemeClr val="bg2"/>
                </a:gs>
                <a:gs pos="50000">
                  <a:schemeClr val="bg2">
                    <a:alpha val="20000"/>
                  </a:schemeClr>
                </a:gs>
                <a:gs pos="100000">
                  <a:schemeClr val="bg2">
                    <a:alpha val="0"/>
                  </a:schemeClr>
                </a:gs>
              </a:gsLst>
              <a:lin ang="5400000" scaled="0"/>
            </a:gradFill>
            <a:ln>
              <a:noFill/>
            </a:ln>
            <a:effectLst>
              <a:softEdge rad="63500"/>
            </a:effectLst>
            <a:scene3d>
              <a:camera prst="orthographicFront"/>
              <a:lightRig rig="morning" dir="t"/>
            </a:scene3d>
            <a:sp3d>
              <a:bevelT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rot="16200000" flipV="1">
              <a:off x="5641041" y="3355041"/>
              <a:ext cx="6858000" cy="147918"/>
            </a:xfrm>
            <a:prstGeom prst="rect">
              <a:avLst/>
            </a:prstGeom>
            <a:gradFill>
              <a:gsLst>
                <a:gs pos="0">
                  <a:schemeClr val="bg2"/>
                </a:gs>
                <a:gs pos="50000">
                  <a:schemeClr val="bg2">
                    <a:alpha val="20000"/>
                  </a:schemeClr>
                </a:gs>
                <a:gs pos="100000">
                  <a:schemeClr val="bg2">
                    <a:alpha val="0"/>
                  </a:schemeClr>
                </a:gs>
              </a:gsLst>
              <a:lin ang="5400000" scaled="0"/>
            </a:gradFill>
            <a:ln>
              <a:noFill/>
            </a:ln>
            <a:effectLst>
              <a:softEdge rad="63500"/>
            </a:effectLst>
            <a:scene3d>
              <a:camera prst="orthographicFront"/>
              <a:lightRig rig="morning" dir="t"/>
            </a:scene3d>
            <a:sp3d>
              <a:bevelT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rot="5400000" flipH="1" flipV="1">
              <a:off x="-3355041" y="3355041"/>
              <a:ext cx="6858000" cy="147918"/>
            </a:xfrm>
            <a:prstGeom prst="rect">
              <a:avLst/>
            </a:prstGeom>
            <a:gradFill>
              <a:gsLst>
                <a:gs pos="0">
                  <a:schemeClr val="bg2"/>
                </a:gs>
                <a:gs pos="50000">
                  <a:schemeClr val="bg2">
                    <a:alpha val="20000"/>
                  </a:schemeClr>
                </a:gs>
                <a:gs pos="100000">
                  <a:schemeClr val="bg2">
                    <a:alpha val="0"/>
                  </a:schemeClr>
                </a:gs>
              </a:gsLst>
              <a:lin ang="5400000" scaled="0"/>
            </a:gradFill>
            <a:ln>
              <a:noFill/>
            </a:ln>
            <a:effectLst>
              <a:softEdge rad="63500"/>
            </a:effectLst>
            <a:scene3d>
              <a:camera prst="orthographicFront"/>
              <a:lightRig rig="morning" dir="t"/>
            </a:scene3d>
            <a:sp3d>
              <a:bevelT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0040" y="228600"/>
            <a:ext cx="8503920" cy="1143000"/>
          </a:xfrm>
          <a:prstGeom prst="rect">
            <a:avLst/>
          </a:prstGeom>
        </p:spPr>
        <p:txBody>
          <a:bodyPr vert="horz" lIns="91440" tIns="45720" rIns="91440" bIns="45720" rtlCol="0" anchor="t" anchorCtr="0">
            <a:noAutofit/>
            <a:scene3d>
              <a:camera prst="orthographicFront"/>
              <a:lightRig rig="balanced" dir="t"/>
            </a:scene3d>
            <a:sp3d>
              <a:extrusionClr>
                <a:schemeClr val="tx1">
                  <a:lumMod val="75000"/>
                </a:schemeClr>
              </a:extrusionClr>
            </a:sp3d>
          </a:bodyPr>
          <a:lstStyle/>
          <a:p>
            <a:r>
              <a:rPr lang="en-US" smtClean="0"/>
              <a:t>Click to edit Master title style</a:t>
            </a:r>
            <a:endParaRPr/>
          </a:p>
        </p:txBody>
      </p:sp>
      <p:sp>
        <p:nvSpPr>
          <p:cNvPr id="3" name="Text Placeholder 2"/>
          <p:cNvSpPr>
            <a:spLocks noGrp="1"/>
          </p:cNvSpPr>
          <p:nvPr>
            <p:ph type="body" idx="1"/>
          </p:nvPr>
        </p:nvSpPr>
        <p:spPr>
          <a:xfrm>
            <a:off x="990600" y="1905001"/>
            <a:ext cx="73152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544235"/>
            <a:ext cx="2133600" cy="244475"/>
          </a:xfrm>
          <a:prstGeom prst="rect">
            <a:avLst/>
          </a:prstGeom>
        </p:spPr>
        <p:txBody>
          <a:bodyPr vert="horz" lIns="91440" tIns="45720" rIns="91440" bIns="45720" rtlCol="0" anchor="ctr"/>
          <a:lstStyle>
            <a:lvl1pPr algn="l">
              <a:defRPr sz="1400">
                <a:solidFill>
                  <a:schemeClr val="tx1">
                    <a:tint val="75000"/>
                  </a:schemeClr>
                </a:solidFill>
                <a:latin typeface="+mj-lt"/>
              </a:defRPr>
            </a:lvl1pPr>
          </a:lstStyle>
          <a:p>
            <a:fld id="{FD6F3226-80A0-4B19-9F70-F634BB17E48B}" type="datetimeFigureOut">
              <a:rPr lang="en-US" smtClean="0"/>
              <a:pPr/>
              <a:t>1/27/2011</a:t>
            </a:fld>
            <a:endParaRPr lang="en-US"/>
          </a:p>
        </p:txBody>
      </p:sp>
      <p:sp>
        <p:nvSpPr>
          <p:cNvPr id="5" name="Footer Placeholder 4"/>
          <p:cNvSpPr>
            <a:spLocks noGrp="1"/>
          </p:cNvSpPr>
          <p:nvPr>
            <p:ph type="ftr" sz="quarter" idx="3"/>
          </p:nvPr>
        </p:nvSpPr>
        <p:spPr>
          <a:xfrm>
            <a:off x="3124200" y="6544235"/>
            <a:ext cx="2895600" cy="244475"/>
          </a:xfrm>
          <a:prstGeom prst="rect">
            <a:avLst/>
          </a:prstGeom>
        </p:spPr>
        <p:txBody>
          <a:bodyPr vert="horz" lIns="91440" tIns="45720" rIns="91440" bIns="45720" rtlCol="0" anchor="ctr"/>
          <a:lstStyle>
            <a:lvl1pPr algn="ctr">
              <a:defRPr sz="1400">
                <a:solidFill>
                  <a:schemeClr val="tx1">
                    <a:tint val="75000"/>
                  </a:schemeClr>
                </a:solidFill>
                <a:effectLst>
                  <a:outerShdw blurRad="63500" sx="102000" sy="102000" algn="ctr" rotWithShape="0">
                    <a:prstClr val="black">
                      <a:alpha val="40000"/>
                    </a:prstClr>
                  </a:outerShdw>
                </a:effectLst>
                <a:latin typeface="+mj-lt"/>
              </a:defRPr>
            </a:lvl1pPr>
          </a:lstStyle>
          <a:p>
            <a:endParaRPr lang="en-US"/>
          </a:p>
        </p:txBody>
      </p:sp>
      <p:sp>
        <p:nvSpPr>
          <p:cNvPr id="6" name="Slide Number Placeholder 5"/>
          <p:cNvSpPr>
            <a:spLocks noGrp="1"/>
          </p:cNvSpPr>
          <p:nvPr>
            <p:ph type="sldNum" sz="quarter" idx="4"/>
          </p:nvPr>
        </p:nvSpPr>
        <p:spPr>
          <a:xfrm>
            <a:off x="6553200" y="6544235"/>
            <a:ext cx="2133600" cy="244475"/>
          </a:xfrm>
          <a:prstGeom prst="rect">
            <a:avLst/>
          </a:prstGeom>
        </p:spPr>
        <p:txBody>
          <a:bodyPr vert="horz" lIns="91440" tIns="45720" rIns="91440" bIns="45720" rtlCol="0" anchor="ctr"/>
          <a:lstStyle>
            <a:lvl1pPr algn="r">
              <a:defRPr sz="1400">
                <a:solidFill>
                  <a:schemeClr val="tx1">
                    <a:tint val="75000"/>
                  </a:schemeClr>
                </a:solidFill>
                <a:latin typeface="+mj-lt"/>
              </a:defRPr>
            </a:lvl1pPr>
          </a:lstStyle>
          <a:p>
            <a:fld id="{BB5C9593-2350-40E9-9E86-2C17B01137BC}" type="slidenum">
              <a:rPr lang="en-US" smtClean="0"/>
              <a:pPr/>
              <a:t>‹#›</a:t>
            </a:fld>
            <a:endParaRPr lang="en-US"/>
          </a:p>
        </p:txBody>
      </p:sp>
      <p:grpSp>
        <p:nvGrpSpPr>
          <p:cNvPr id="7" name="Group 12"/>
          <p:cNvGrpSpPr/>
          <p:nvPr/>
        </p:nvGrpSpPr>
        <p:grpSpPr>
          <a:xfrm>
            <a:off x="0" y="0"/>
            <a:ext cx="9144000" cy="6858000"/>
            <a:chOff x="0" y="0"/>
            <a:chExt cx="9144000" cy="6858000"/>
          </a:xfrm>
        </p:grpSpPr>
        <p:sp>
          <p:nvSpPr>
            <p:cNvPr id="9" name="Rectangle 8"/>
            <p:cNvSpPr/>
            <p:nvPr/>
          </p:nvSpPr>
          <p:spPr>
            <a:xfrm>
              <a:off x="0" y="0"/>
              <a:ext cx="9144000" cy="147918"/>
            </a:xfrm>
            <a:prstGeom prst="rect">
              <a:avLst/>
            </a:prstGeom>
            <a:gradFill>
              <a:gsLst>
                <a:gs pos="0">
                  <a:schemeClr val="bg2"/>
                </a:gs>
                <a:gs pos="50000">
                  <a:schemeClr val="bg2">
                    <a:alpha val="20000"/>
                  </a:schemeClr>
                </a:gs>
                <a:gs pos="100000">
                  <a:schemeClr val="bg2">
                    <a:alpha val="0"/>
                  </a:schemeClr>
                </a:gs>
              </a:gsLst>
              <a:lin ang="5400000" scaled="0"/>
            </a:gradFill>
            <a:ln>
              <a:noFill/>
            </a:ln>
            <a:effectLst>
              <a:softEdge rad="63500"/>
            </a:effectLst>
            <a:scene3d>
              <a:camera prst="orthographicFront"/>
              <a:lightRig rig="morning" dir="t"/>
            </a:scene3d>
            <a:sp3d>
              <a:bevelT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flipV="1">
              <a:off x="0" y="6710082"/>
              <a:ext cx="9144000" cy="147918"/>
            </a:xfrm>
            <a:prstGeom prst="rect">
              <a:avLst/>
            </a:prstGeom>
            <a:gradFill>
              <a:gsLst>
                <a:gs pos="0">
                  <a:schemeClr val="bg2"/>
                </a:gs>
                <a:gs pos="50000">
                  <a:schemeClr val="bg2">
                    <a:alpha val="20000"/>
                  </a:schemeClr>
                </a:gs>
                <a:gs pos="100000">
                  <a:schemeClr val="bg2">
                    <a:alpha val="0"/>
                  </a:schemeClr>
                </a:gs>
              </a:gsLst>
              <a:lin ang="5400000" scaled="0"/>
            </a:gradFill>
            <a:ln>
              <a:noFill/>
            </a:ln>
            <a:effectLst>
              <a:softEdge rad="63500"/>
            </a:effectLst>
            <a:scene3d>
              <a:camera prst="orthographicFront"/>
              <a:lightRig rig="morning" dir="t"/>
            </a:scene3d>
            <a:sp3d>
              <a:bevelT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rot="16200000" flipV="1">
              <a:off x="5641041" y="3355041"/>
              <a:ext cx="6858000" cy="147918"/>
            </a:xfrm>
            <a:prstGeom prst="rect">
              <a:avLst/>
            </a:prstGeom>
            <a:gradFill>
              <a:gsLst>
                <a:gs pos="0">
                  <a:schemeClr val="bg2"/>
                </a:gs>
                <a:gs pos="50000">
                  <a:schemeClr val="bg2">
                    <a:alpha val="20000"/>
                  </a:schemeClr>
                </a:gs>
                <a:gs pos="100000">
                  <a:schemeClr val="bg2">
                    <a:alpha val="0"/>
                  </a:schemeClr>
                </a:gs>
              </a:gsLst>
              <a:lin ang="5400000" scaled="0"/>
            </a:gradFill>
            <a:ln>
              <a:noFill/>
            </a:ln>
            <a:effectLst>
              <a:softEdge rad="63500"/>
            </a:effectLst>
            <a:scene3d>
              <a:camera prst="orthographicFront"/>
              <a:lightRig rig="morning" dir="t"/>
            </a:scene3d>
            <a:sp3d>
              <a:bevelT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rot="5400000" flipH="1" flipV="1">
              <a:off x="-3355041" y="3355041"/>
              <a:ext cx="6858000" cy="147918"/>
            </a:xfrm>
            <a:prstGeom prst="rect">
              <a:avLst/>
            </a:prstGeom>
            <a:gradFill>
              <a:gsLst>
                <a:gs pos="0">
                  <a:schemeClr val="bg2"/>
                </a:gs>
                <a:gs pos="50000">
                  <a:schemeClr val="bg2">
                    <a:alpha val="20000"/>
                  </a:schemeClr>
                </a:gs>
                <a:gs pos="100000">
                  <a:schemeClr val="bg2">
                    <a:alpha val="0"/>
                  </a:schemeClr>
                </a:gs>
              </a:gsLst>
              <a:lin ang="5400000" scaled="0"/>
            </a:gradFill>
            <a:ln>
              <a:noFill/>
            </a:ln>
            <a:effectLst>
              <a:softEdge rad="63500"/>
            </a:effectLst>
            <a:scene3d>
              <a:camera prst="orthographicFront"/>
              <a:lightRig rig="morning" dir="t"/>
            </a:scene3d>
            <a:sp3d>
              <a:bevelT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b="0" kern="1200" spc="250" normalizeH="0" baseline="0">
          <a:ln>
            <a:noFill/>
          </a:ln>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latin typeface="+mj-lt"/>
          <a:ea typeface="+mj-ea"/>
          <a:cs typeface="+mj-cs"/>
        </a:defRPr>
      </a:lvl1pPr>
    </p:titleStyle>
    <p:bodyStyle>
      <a:lvl1pPr marL="228600" indent="-228600" algn="l" defTabSz="914400" rtl="0" eaLnBrk="1" latinLnBrk="0" hangingPunct="1">
        <a:spcBef>
          <a:spcPts val="1200"/>
        </a:spcBef>
        <a:buFont typeface="Wingdings" pitchFamily="2" charset="2"/>
        <a:buChar char=""/>
        <a:defRPr sz="2000" kern="1200">
          <a:ln>
            <a:noFill/>
          </a:ln>
          <a:gradFill>
            <a:gsLst>
              <a:gs pos="0">
                <a:schemeClr val="tx1">
                  <a:lumMod val="85000"/>
                </a:schemeClr>
              </a:gs>
              <a:gs pos="50000">
                <a:schemeClr val="tx1"/>
              </a:gs>
            </a:gsLst>
            <a:lin ang="5400000" scaled="0"/>
          </a:gradFill>
          <a:effectLst>
            <a:outerShdw blurRad="50800" dist="50800" dir="3000000" algn="ctr" rotWithShape="0">
              <a:prstClr val="black">
                <a:alpha val="40000"/>
              </a:prstClr>
            </a:outerShdw>
          </a:effectLst>
          <a:latin typeface="+mn-lt"/>
          <a:ea typeface="+mn-ea"/>
          <a:cs typeface="+mn-cs"/>
        </a:defRPr>
      </a:lvl1pPr>
      <a:lvl2pPr marL="685800" indent="-228600" algn="l" defTabSz="914400" rtl="0" eaLnBrk="1" latinLnBrk="0" hangingPunct="1">
        <a:spcBef>
          <a:spcPts val="1200"/>
        </a:spcBef>
        <a:buClr>
          <a:schemeClr val="tx1">
            <a:lumMod val="75000"/>
          </a:schemeClr>
        </a:buClr>
        <a:buFont typeface="Wingdings" pitchFamily="2" charset="2"/>
        <a:buChar char=""/>
        <a:defRPr sz="1800" kern="1200">
          <a:ln>
            <a:noFill/>
          </a:ln>
          <a:gradFill>
            <a:gsLst>
              <a:gs pos="0">
                <a:schemeClr val="tx1">
                  <a:lumMod val="85000"/>
                </a:schemeClr>
              </a:gs>
              <a:gs pos="50000">
                <a:schemeClr val="tx1"/>
              </a:gs>
            </a:gsLst>
            <a:lin ang="5400000" scaled="0"/>
          </a:gradFill>
          <a:effectLst>
            <a:outerShdw blurRad="50800" dist="50800" dir="3000000" algn="ctr" rotWithShape="0">
              <a:prstClr val="black">
                <a:alpha val="40000"/>
              </a:prstClr>
            </a:outerShdw>
          </a:effectLst>
          <a:latin typeface="+mn-lt"/>
          <a:ea typeface="+mn-ea"/>
          <a:cs typeface="+mn-cs"/>
        </a:defRPr>
      </a:lvl2pPr>
      <a:lvl3pPr marL="1143000" indent="-228600" algn="l" defTabSz="914400" rtl="0" eaLnBrk="1" latinLnBrk="0" hangingPunct="1">
        <a:spcBef>
          <a:spcPts val="1200"/>
        </a:spcBef>
        <a:buFont typeface="Wingdings" pitchFamily="2" charset="2"/>
        <a:buChar char=""/>
        <a:defRPr sz="1600" kern="1200">
          <a:ln>
            <a:noFill/>
          </a:ln>
          <a:gradFill>
            <a:gsLst>
              <a:gs pos="0">
                <a:schemeClr val="tx1">
                  <a:lumMod val="85000"/>
                </a:schemeClr>
              </a:gs>
              <a:gs pos="50000">
                <a:schemeClr val="tx1"/>
              </a:gs>
            </a:gsLst>
            <a:lin ang="5400000" scaled="0"/>
          </a:gradFill>
          <a:effectLst>
            <a:outerShdw blurRad="50800" dist="50800" dir="3000000" algn="ctr" rotWithShape="0">
              <a:prstClr val="black">
                <a:alpha val="40000"/>
              </a:prstClr>
            </a:outerShdw>
          </a:effectLst>
          <a:latin typeface="+mn-lt"/>
          <a:ea typeface="+mn-ea"/>
          <a:cs typeface="+mn-cs"/>
        </a:defRPr>
      </a:lvl3pPr>
      <a:lvl4pPr marL="1600200" indent="-228600" algn="l" defTabSz="914400" rtl="0" eaLnBrk="1" latinLnBrk="0" hangingPunct="1">
        <a:spcBef>
          <a:spcPts val="1200"/>
        </a:spcBef>
        <a:buClr>
          <a:schemeClr val="tx1">
            <a:lumMod val="75000"/>
          </a:schemeClr>
        </a:buClr>
        <a:buFont typeface="Wingdings" pitchFamily="2" charset="2"/>
        <a:buChar char=""/>
        <a:defRPr sz="1600" kern="1200">
          <a:ln>
            <a:noFill/>
          </a:ln>
          <a:gradFill>
            <a:gsLst>
              <a:gs pos="0">
                <a:schemeClr val="tx1">
                  <a:lumMod val="85000"/>
                </a:schemeClr>
              </a:gs>
              <a:gs pos="50000">
                <a:schemeClr val="tx1"/>
              </a:gs>
            </a:gsLst>
            <a:lin ang="5400000" scaled="0"/>
          </a:gradFill>
          <a:effectLst>
            <a:outerShdw blurRad="50800" dist="50800" dir="3000000" algn="ctr" rotWithShape="0">
              <a:prstClr val="black">
                <a:alpha val="40000"/>
              </a:prstClr>
            </a:outerShdw>
          </a:effectLst>
          <a:latin typeface="+mn-lt"/>
          <a:ea typeface="+mn-ea"/>
          <a:cs typeface="+mn-cs"/>
        </a:defRPr>
      </a:lvl4pPr>
      <a:lvl5pPr marL="2057400" indent="-228600" algn="l" defTabSz="914400" rtl="0" eaLnBrk="1" latinLnBrk="0" hangingPunct="1">
        <a:spcBef>
          <a:spcPts val="1200"/>
        </a:spcBef>
        <a:buFont typeface="Wingdings" pitchFamily="2" charset="2"/>
        <a:buChar char=""/>
        <a:defRPr sz="1600" kern="1200">
          <a:ln>
            <a:noFill/>
          </a:ln>
          <a:gradFill>
            <a:gsLst>
              <a:gs pos="0">
                <a:schemeClr val="tx1">
                  <a:lumMod val="85000"/>
                </a:schemeClr>
              </a:gs>
              <a:gs pos="50000">
                <a:schemeClr val="tx1"/>
              </a:gs>
            </a:gsLst>
            <a:lin ang="5400000" scaled="0"/>
          </a:gradFill>
          <a:effectLst>
            <a:outerShdw blurRad="50800" dist="50800" dir="3000000" algn="ctr" rotWithShape="0">
              <a:prstClr val="black">
                <a:alpha val="40000"/>
              </a:prstClr>
            </a:outerShdw>
          </a:effectLst>
          <a:latin typeface="+mn-lt"/>
          <a:ea typeface="+mn-ea"/>
          <a:cs typeface="+mn-cs"/>
        </a:defRPr>
      </a:lvl5pPr>
      <a:lvl6pPr marL="2514600" indent="-228600" algn="l" defTabSz="914400" rtl="0" eaLnBrk="1" latinLnBrk="0" hangingPunct="1">
        <a:spcBef>
          <a:spcPts val="1200"/>
        </a:spcBef>
        <a:buClr>
          <a:schemeClr val="tx1">
            <a:lumMod val="75000"/>
          </a:schemeClr>
        </a:buClr>
        <a:buFont typeface="Wingdings" pitchFamily="2" charset="2"/>
        <a:buChar char=""/>
        <a:defRPr sz="1600" kern="1200">
          <a:ln>
            <a:noFill/>
          </a:ln>
          <a:gradFill>
            <a:gsLst>
              <a:gs pos="0">
                <a:schemeClr val="tx1">
                  <a:lumMod val="85000"/>
                </a:schemeClr>
              </a:gs>
              <a:gs pos="50000">
                <a:schemeClr val="tx1"/>
              </a:gs>
            </a:gsLst>
            <a:lin ang="5400000" scaled="0"/>
          </a:gradFill>
          <a:effectLst>
            <a:outerShdw blurRad="50800" dist="50800" dir="3000000" algn="ctr" rotWithShape="0">
              <a:prstClr val="black">
                <a:alpha val="40000"/>
              </a:prstClr>
            </a:outerShdw>
          </a:effectLst>
          <a:latin typeface="+mn-lt"/>
          <a:ea typeface="+mn-ea"/>
          <a:cs typeface="+mn-cs"/>
        </a:defRPr>
      </a:lvl6pPr>
      <a:lvl7pPr marL="2971800" indent="-228600" algn="l" defTabSz="914400" rtl="0" eaLnBrk="1" latinLnBrk="0" hangingPunct="1">
        <a:spcBef>
          <a:spcPts val="1200"/>
        </a:spcBef>
        <a:buFont typeface="Wingdings" pitchFamily="2" charset="2"/>
        <a:buChar char=""/>
        <a:defRPr sz="1600" kern="1200">
          <a:ln>
            <a:noFill/>
          </a:ln>
          <a:gradFill>
            <a:gsLst>
              <a:gs pos="0">
                <a:schemeClr val="tx1">
                  <a:lumMod val="85000"/>
                </a:schemeClr>
              </a:gs>
              <a:gs pos="50000">
                <a:schemeClr val="tx1"/>
              </a:gs>
            </a:gsLst>
            <a:lin ang="5400000" scaled="0"/>
          </a:gradFill>
          <a:effectLst>
            <a:outerShdw blurRad="50800" dist="50800" dir="3000000" algn="ctr" rotWithShape="0">
              <a:prstClr val="black">
                <a:alpha val="40000"/>
              </a:prstClr>
            </a:outerShdw>
          </a:effectLst>
          <a:latin typeface="+mn-lt"/>
          <a:ea typeface="+mn-ea"/>
          <a:cs typeface="+mn-cs"/>
        </a:defRPr>
      </a:lvl7pPr>
      <a:lvl8pPr marL="3429000" indent="-228600" algn="l" defTabSz="914400" rtl="0" eaLnBrk="1" latinLnBrk="0" hangingPunct="1">
        <a:spcBef>
          <a:spcPts val="1200"/>
        </a:spcBef>
        <a:buClr>
          <a:schemeClr val="tx1">
            <a:lumMod val="75000"/>
          </a:schemeClr>
        </a:buClr>
        <a:buFont typeface="Wingdings" pitchFamily="2" charset="2"/>
        <a:buChar char=""/>
        <a:defRPr sz="1600" kern="1200">
          <a:ln>
            <a:noFill/>
          </a:ln>
          <a:gradFill>
            <a:gsLst>
              <a:gs pos="0">
                <a:schemeClr val="tx1">
                  <a:lumMod val="85000"/>
                </a:schemeClr>
              </a:gs>
              <a:gs pos="50000">
                <a:schemeClr val="tx1"/>
              </a:gs>
            </a:gsLst>
            <a:lin ang="5400000" scaled="0"/>
          </a:gradFill>
          <a:effectLst>
            <a:outerShdw blurRad="50800" dist="50800" dir="3000000" algn="ctr" rotWithShape="0">
              <a:prstClr val="black">
                <a:alpha val="40000"/>
              </a:prstClr>
            </a:outerShdw>
          </a:effectLst>
          <a:latin typeface="+mn-lt"/>
          <a:ea typeface="+mn-ea"/>
          <a:cs typeface="+mn-cs"/>
        </a:defRPr>
      </a:lvl8pPr>
      <a:lvl9pPr marL="3886200" indent="-228600" algn="l" defTabSz="914400" rtl="0" eaLnBrk="1" latinLnBrk="0" hangingPunct="1">
        <a:spcBef>
          <a:spcPts val="1200"/>
        </a:spcBef>
        <a:buFont typeface="Wingdings" pitchFamily="2" charset="2"/>
        <a:buChar char=""/>
        <a:defRPr sz="1600" kern="1200">
          <a:ln>
            <a:noFill/>
          </a:ln>
          <a:gradFill>
            <a:gsLst>
              <a:gs pos="0">
                <a:schemeClr val="tx1">
                  <a:lumMod val="85000"/>
                </a:schemeClr>
              </a:gs>
              <a:gs pos="50000">
                <a:schemeClr val="tx1"/>
              </a:gs>
            </a:gsLst>
            <a:lin ang="5400000" scaled="0"/>
          </a:gradFill>
          <a:effectLst>
            <a:outerShdw blurRad="50800" dist="50800" dir="3000000" algn="ctr" rotWithShape="0">
              <a:prstClr val="black">
                <a:alpha val="4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9.gif"/><Relationship Id="rId4" Type="http://schemas.openxmlformats.org/officeDocument/2006/relationships/hyperlink" Target="http://www.lrs.org/index.ph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 y="838200"/>
            <a:ext cx="8503920" cy="3124200"/>
          </a:xfrm>
        </p:spPr>
        <p:txBody>
          <a:bodyPr/>
          <a:lstStyle/>
          <a:p>
            <a:pPr algn="l"/>
            <a:r>
              <a:rPr lang="en-US" dirty="0" smtClean="0"/>
              <a:t/>
            </a:r>
            <a:br>
              <a:rPr lang="en-US" dirty="0" smtClean="0"/>
            </a:br>
            <a:r>
              <a:rPr lang="en-US" dirty="0" smtClean="0"/>
              <a:t/>
            </a:r>
            <a:br>
              <a:rPr lang="en-US" dirty="0" smtClean="0"/>
            </a:br>
            <a:r>
              <a:rPr lang="en-US" dirty="0" smtClean="0"/>
              <a:t/>
            </a:r>
            <a:br>
              <a:rPr lang="en-US" dirty="0" smtClean="0"/>
            </a:br>
            <a:r>
              <a:rPr lang="en-US" dirty="0" smtClean="0"/>
              <a:t>Flexible? </a:t>
            </a:r>
            <a:br>
              <a:rPr lang="en-US" dirty="0" smtClean="0"/>
            </a:br>
            <a:r>
              <a:rPr lang="en-US" dirty="0" smtClean="0"/>
              <a:t>	Fixed? </a:t>
            </a:r>
            <a:br>
              <a:rPr lang="en-US" dirty="0" smtClean="0"/>
            </a:br>
            <a:r>
              <a:rPr lang="en-US" dirty="0" smtClean="0"/>
              <a:t>		 Hybrid? 		</a:t>
            </a:r>
            <a:endParaRPr lang="en-US" dirty="0"/>
          </a:p>
        </p:txBody>
      </p:sp>
      <p:sp>
        <p:nvSpPr>
          <p:cNvPr id="3" name="Subtitle 2"/>
          <p:cNvSpPr>
            <a:spLocks noGrp="1"/>
          </p:cNvSpPr>
          <p:nvPr>
            <p:ph type="subTitle" idx="1"/>
          </p:nvPr>
        </p:nvSpPr>
        <p:spPr>
          <a:xfrm>
            <a:off x="3810000" y="4648200"/>
            <a:ext cx="5105400" cy="990600"/>
          </a:xfrm>
        </p:spPr>
        <p:txBody>
          <a:bodyPr>
            <a:normAutofit/>
          </a:bodyPr>
          <a:lstStyle/>
          <a:p>
            <a:r>
              <a:rPr lang="en-US" sz="3200" dirty="0" smtClean="0"/>
              <a:t>Adams 12 School Libraries</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7200" dirty="0" smtClean="0"/>
              <a:t>Looking ahead….</a:t>
            </a:r>
            <a:endParaRPr lang="en-US" sz="7200" dirty="0"/>
          </a:p>
        </p:txBody>
      </p:sp>
      <p:pic>
        <p:nvPicPr>
          <p:cNvPr id="4" name="Picture 3" descr="The_Problem_with_Irish_Road_Signs^_-_geograph_org_uk_-_14894.jp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0" y="0"/>
            <a:ext cx="4251960" cy="6858000"/>
          </a:xfrm>
        </p:spPr>
        <p:txBody>
          <a:bodyPr anchor="ctr"/>
          <a:lstStyle/>
          <a:p>
            <a:pPr algn="ctr"/>
            <a:r>
              <a:rPr lang="en-US" sz="4800" dirty="0" smtClean="0"/>
              <a:t>Curriculum development</a:t>
            </a:r>
            <a:br>
              <a:rPr lang="en-US" sz="4800" dirty="0" smtClean="0"/>
            </a:br>
            <a:r>
              <a:rPr lang="en-US" sz="4800" dirty="0" smtClean="0"/>
              <a:t/>
            </a:r>
            <a:br>
              <a:rPr lang="en-US" sz="4800" dirty="0" smtClean="0"/>
            </a:br>
            <a:r>
              <a:rPr lang="en-US" sz="4800" dirty="0" smtClean="0"/>
              <a:t>Training</a:t>
            </a:r>
            <a:br>
              <a:rPr lang="en-US" sz="4800" dirty="0" smtClean="0"/>
            </a:br>
            <a:r>
              <a:rPr lang="en-US" sz="4800" dirty="0" smtClean="0"/>
              <a:t/>
            </a:r>
            <a:br>
              <a:rPr lang="en-US" sz="4800" dirty="0" smtClean="0"/>
            </a:br>
            <a:r>
              <a:rPr lang="en-US" sz="4800" dirty="0" smtClean="0"/>
              <a:t>Title II Part D</a:t>
            </a:r>
            <a:endParaRPr lang="en-US" sz="4800" dirty="0"/>
          </a:p>
        </p:txBody>
      </p:sp>
      <p:pic>
        <p:nvPicPr>
          <p:cNvPr id="4" name="Picture 3" descr="boy_crying.jpg"/>
          <p:cNvPicPr>
            <a:picLocks noChangeAspect="1"/>
          </p:cNvPicPr>
          <p:nvPr/>
        </p:nvPicPr>
        <p:blipFill>
          <a:blip r:embed="rId3" cstate="print"/>
          <a:stretch>
            <a:fillRect/>
          </a:stretch>
        </p:blipFill>
        <p:spPr>
          <a:xfrm>
            <a:off x="-5392" y="0"/>
            <a:ext cx="4577392"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Accompanying “conditions”….</a:t>
            </a:r>
            <a:endParaRPr lang="en-US" dirty="0"/>
          </a:p>
        </p:txBody>
      </p:sp>
      <p:sp>
        <p:nvSpPr>
          <p:cNvPr id="3" name="Rectangle 2"/>
          <p:cNvSpPr/>
          <p:nvPr/>
        </p:nvSpPr>
        <p:spPr>
          <a:xfrm>
            <a:off x="304800" y="1554641"/>
            <a:ext cx="8458200" cy="4138569"/>
          </a:xfrm>
          <a:prstGeom prst="rect">
            <a:avLst/>
          </a:prstGeom>
        </p:spPr>
        <p:txBody>
          <a:bodyPr wrap="square">
            <a:spAutoFit/>
          </a:bodyPr>
          <a:lstStyle/>
          <a:p>
            <a:pPr>
              <a:lnSpc>
                <a:spcPct val="150000"/>
              </a:lnSpc>
              <a:spcBef>
                <a:spcPct val="40000"/>
              </a:spcBef>
              <a:buFont typeface="Arial"/>
              <a:buChar char="•"/>
            </a:pPr>
            <a:r>
              <a:rPr lang="en-US" sz="3200" dirty="0" smtClean="0">
                <a:solidFill>
                  <a:srgbClr val="000000"/>
                </a:solidFill>
                <a:latin typeface="Tahoma" pitchFamily="34" charset="0"/>
              </a:rPr>
              <a:t> Elementary teacher librarians are retained in full-time positions</a:t>
            </a:r>
          </a:p>
          <a:p>
            <a:pPr>
              <a:lnSpc>
                <a:spcPct val="150000"/>
              </a:lnSpc>
              <a:spcBef>
                <a:spcPct val="40000"/>
              </a:spcBef>
              <a:buFont typeface="Arial"/>
              <a:buChar char="•"/>
            </a:pPr>
            <a:r>
              <a:rPr lang="en-US" sz="3200" dirty="0" smtClean="0">
                <a:solidFill>
                  <a:srgbClr val="000000"/>
                </a:solidFill>
                <a:latin typeface="Tahoma" pitchFamily="34" charset="0"/>
              </a:rPr>
              <a:t> Adequate clerk time is available</a:t>
            </a:r>
          </a:p>
          <a:p>
            <a:pPr>
              <a:lnSpc>
                <a:spcPct val="150000"/>
              </a:lnSpc>
              <a:spcBef>
                <a:spcPct val="40000"/>
              </a:spcBef>
              <a:buFont typeface="Arial"/>
              <a:buChar char="•"/>
            </a:pPr>
            <a:r>
              <a:rPr lang="en-US" sz="3200" dirty="0" smtClean="0">
                <a:solidFill>
                  <a:srgbClr val="000000"/>
                </a:solidFill>
                <a:latin typeface="Tahoma" pitchFamily="34" charset="0"/>
              </a:rPr>
              <a:t> A district library coordinator position is maintained</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ts1.mm.bing.net/images/thumbnail.aspx?q=502175574500&amp;id=b3cf599c6e76768b1c973a57594b4abe&amp;url=http://www.schooldesigner.com/img/Elements/Library-for-Exploration-1.jpg"/>
          <p:cNvPicPr>
            <a:picLocks noChangeAspect="1" noChangeArrowheads="1"/>
          </p:cNvPicPr>
          <p:nvPr/>
        </p:nvPicPr>
        <p:blipFill>
          <a:blip r:embed="rId3" cstate="print"/>
          <a:srcRect/>
          <a:stretch>
            <a:fillRect/>
          </a:stretch>
        </p:blipFill>
        <p:spPr bwMode="auto">
          <a:xfrm>
            <a:off x="3581400" y="137160"/>
            <a:ext cx="5410200" cy="6492240"/>
          </a:xfrm>
          <a:prstGeom prst="rect">
            <a:avLst/>
          </a:prstGeom>
          <a:ln>
            <a:solidFill>
              <a:srgbClr val="002060"/>
            </a:solid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152400" y="228600"/>
            <a:ext cx="3413760" cy="3505200"/>
          </a:xfrm>
        </p:spPr>
        <p:txBody>
          <a:bodyPr/>
          <a:lstStyle/>
          <a:p>
            <a:r>
              <a:rPr lang="en-US" dirty="0" smtClean="0">
                <a:solidFill>
                  <a:srgbClr val="000000"/>
                </a:solidFill>
                <a:latin typeface="Tahoma" pitchFamily="34" charset="0"/>
              </a:rPr>
              <a:t>During Fixed class time: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ts2.mm.bing.net/images/thumbnail.aspx?q=394782517697&amp;id=3dacfda6341339e6df23c3e585ff33f0&amp;url=http://www.rlas-116.org/bobcats/PublishingImages/DSCN1283.JPG"/>
          <p:cNvPicPr>
            <a:picLocks noChangeAspect="1" noChangeArrowheads="1"/>
          </p:cNvPicPr>
          <p:nvPr/>
        </p:nvPicPr>
        <p:blipFill>
          <a:blip r:embed="rId3" cstate="print"/>
          <a:srcRect/>
          <a:stretch>
            <a:fillRect/>
          </a:stretch>
        </p:blipFill>
        <p:spPr bwMode="auto">
          <a:xfrm>
            <a:off x="228600" y="76200"/>
            <a:ext cx="8839200" cy="6629400"/>
          </a:xfrm>
          <a:prstGeom prst="rect">
            <a:avLst/>
          </a:prstGeom>
          <a:noFill/>
        </p:spPr>
      </p:pic>
      <p:sp>
        <p:nvSpPr>
          <p:cNvPr id="2" name="Title 1"/>
          <p:cNvSpPr>
            <a:spLocks noGrp="1"/>
          </p:cNvSpPr>
          <p:nvPr>
            <p:ph type="title"/>
          </p:nvPr>
        </p:nvSpPr>
        <p:spPr>
          <a:xfrm>
            <a:off x="1066800" y="5638800"/>
            <a:ext cx="7086600" cy="1143000"/>
          </a:xfrm>
        </p:spPr>
        <p:txBody>
          <a:bodyPr/>
          <a:lstStyle/>
          <a:p>
            <a:r>
              <a:rPr lang="en-US" dirty="0" smtClean="0">
                <a:solidFill>
                  <a:schemeClr val="tx1"/>
                </a:solidFill>
                <a:latin typeface="Tahoma" pitchFamily="34" charset="0"/>
              </a:rPr>
              <a:t>During Fixed class time:</a:t>
            </a:r>
            <a:endParaRPr lang="en-US" dirty="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latin typeface="Tahoma" pitchFamily="34" charset="0"/>
              </a:rPr>
              <a:t>During Flex time….</a:t>
            </a:r>
            <a:br>
              <a:rPr lang="en-US" dirty="0" smtClean="0">
                <a:solidFill>
                  <a:srgbClr val="000000"/>
                </a:solidFill>
                <a:latin typeface="Tahoma" pitchFamily="34" charset="0"/>
              </a:rPr>
            </a:br>
            <a:endParaRPr lang="en-US" dirty="0"/>
          </a:p>
        </p:txBody>
      </p:sp>
      <p:pic>
        <p:nvPicPr>
          <p:cNvPr id="3074" name="Picture 2" descr="http://ts1.mm.bing.net/images/thumbnail.aspx?q=517162801080&amp;id=40b12d506ceabb6abe51ab06457b5b31&amp;url=http://www.cocalico.k12.pa.us/lib/Images/rlib_photo2.jpg"/>
          <p:cNvPicPr>
            <a:picLocks noChangeAspect="1" noChangeArrowheads="1"/>
          </p:cNvPicPr>
          <p:nvPr/>
        </p:nvPicPr>
        <p:blipFill>
          <a:blip r:embed="rId3" cstate="print"/>
          <a:srcRect/>
          <a:stretch>
            <a:fillRect/>
          </a:stretch>
        </p:blipFill>
        <p:spPr bwMode="auto">
          <a:xfrm>
            <a:off x="110964" y="1524000"/>
            <a:ext cx="8956836" cy="5105400"/>
          </a:xfrm>
          <a:prstGeom prst="rect">
            <a:avLst/>
          </a:prstGeom>
          <a:ln w="190500" cap="sq">
            <a:solidFill>
              <a:schemeClr val="accent2">
                <a:lumMod val="75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latin typeface="Tahoma" pitchFamily="34" charset="0"/>
              </a:rPr>
              <a:t>During Flex time….</a:t>
            </a:r>
            <a:endParaRPr lang="en-US" dirty="0"/>
          </a:p>
        </p:txBody>
      </p:sp>
      <p:pic>
        <p:nvPicPr>
          <p:cNvPr id="50178" name="Picture 2" descr="http://ts1.mm.bing.net/images/thumbnail.aspx?q=503161294320&amp;id=8d5651612b29fb4cbb2d2990401cef69&amp;url=http://www.cbcsd.org/Nutrition/Nutrition%20Education/classroom_photos/photos/Roos_books.jpg"/>
          <p:cNvPicPr>
            <a:picLocks noChangeAspect="1" noChangeArrowheads="1"/>
          </p:cNvPicPr>
          <p:nvPr/>
        </p:nvPicPr>
        <p:blipFill>
          <a:blip r:embed="rId3" cstate="print"/>
          <a:srcRect/>
          <a:stretch>
            <a:fillRect/>
          </a:stretch>
        </p:blipFill>
        <p:spPr bwMode="auto">
          <a:xfrm>
            <a:off x="1485900" y="1057275"/>
            <a:ext cx="7124700" cy="5343525"/>
          </a:xfrm>
          <a:prstGeom prst="rect">
            <a:avLst/>
          </a:prstGeom>
          <a:ln>
            <a:solidFill>
              <a:schemeClr val="accent4">
                <a:lumMod val="50000"/>
              </a:schemeClr>
            </a:solidFill>
          </a:ln>
          <a:effectLst>
            <a:outerShdw blurRad="63500" sx="102000" sy="102000" algn="ctr" rotWithShape="0">
              <a:prstClr val="black">
                <a:alpha val="40000"/>
              </a:prst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a:t>
            </a:r>
            <a:endParaRPr lang="en-US" dirty="0"/>
          </a:p>
        </p:txBody>
      </p:sp>
      <p:sp>
        <p:nvSpPr>
          <p:cNvPr id="3" name="TextBox 2"/>
          <p:cNvSpPr txBox="1"/>
          <p:nvPr/>
        </p:nvSpPr>
        <p:spPr>
          <a:xfrm>
            <a:off x="1600200" y="2286000"/>
            <a:ext cx="6629400" cy="2031325"/>
          </a:xfrm>
          <a:prstGeom prst="rect">
            <a:avLst/>
          </a:prstGeom>
          <a:noFill/>
        </p:spPr>
        <p:txBody>
          <a:bodyPr wrap="square" rtlCol="0">
            <a:spAutoFit/>
          </a:bodyPr>
          <a:lstStyle/>
          <a:p>
            <a:r>
              <a:rPr lang="en-US" sz="3600" dirty="0" smtClean="0"/>
              <a:t>We need to think long and hard before jumping into fixed schedules…..</a:t>
            </a:r>
          </a:p>
          <a:p>
            <a:r>
              <a:rPr lang="en-US" dirty="0" smtClean="0"/>
              <a:t>				Anonymous Adams12 TL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362200"/>
            <a:ext cx="7772399" cy="1905000"/>
          </a:xfrm>
          <a:ln>
            <a:solidFill>
              <a:schemeClr val="tx2">
                <a:lumMod val="10000"/>
              </a:schemeClr>
            </a:solidFill>
          </a:ln>
        </p:spPr>
        <p:txBody>
          <a:bodyPr/>
          <a:lstStyle/>
          <a:p>
            <a:r>
              <a:rPr lang="en-US" sz="3600" dirty="0" smtClean="0">
                <a:solidFill>
                  <a:srgbClr val="FFFF00"/>
                </a:solidFill>
              </a:rPr>
              <a:t>Fixed time does not allow for intensive instruction and student effort.</a:t>
            </a:r>
            <a:endParaRPr lang="en-US" sz="3600" dirty="0">
              <a:solidFill>
                <a:srgbClr val="FFFF00"/>
              </a:solidFill>
            </a:endParaRPr>
          </a:p>
        </p:txBody>
      </p:sp>
      <p:sp>
        <p:nvSpPr>
          <p:cNvPr id="6" name="Title 1"/>
          <p:cNvSpPr txBox="1">
            <a:spLocks/>
          </p:cNvSpPr>
          <p:nvPr/>
        </p:nvSpPr>
        <p:spPr>
          <a:xfrm>
            <a:off x="762001" y="228600"/>
            <a:ext cx="7772399" cy="1905000"/>
          </a:xfrm>
          <a:prstGeom prst="rect">
            <a:avLst/>
          </a:prstGeom>
          <a:ln>
            <a:solidFill>
              <a:schemeClr val="tx2">
                <a:lumMod val="10000"/>
              </a:schemeClr>
            </a:solidFill>
          </a:ln>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250" normalizeH="0" baseline="0" noProof="0" dirty="0" smtClean="0">
                <a:ln>
                  <a:noFill/>
                </a:ln>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uLnTx/>
                <a:uFillTx/>
                <a:latin typeface="+mj-lt"/>
                <a:ea typeface="+mj-ea"/>
                <a:cs typeface="+mj-cs"/>
              </a:rPr>
              <a:t>If students are taught without the teacher present, the teacher does not learn the skills.</a:t>
            </a:r>
            <a:endParaRPr kumimoji="0" lang="en-US" sz="3600" b="0" i="0" u="none" strike="noStrike" kern="1200" cap="none" spc="250" normalizeH="0" baseline="0" noProof="0" dirty="0">
              <a:ln>
                <a:noFill/>
              </a:ln>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uLnTx/>
              <a:uFillTx/>
              <a:latin typeface="+mj-lt"/>
              <a:ea typeface="+mj-ea"/>
              <a:cs typeface="+mj-cs"/>
            </a:endParaRPr>
          </a:p>
        </p:txBody>
      </p:sp>
      <p:sp>
        <p:nvSpPr>
          <p:cNvPr id="7" name="Title 1"/>
          <p:cNvSpPr txBox="1">
            <a:spLocks/>
          </p:cNvSpPr>
          <p:nvPr/>
        </p:nvSpPr>
        <p:spPr>
          <a:xfrm>
            <a:off x="762000" y="4495800"/>
            <a:ext cx="7772399" cy="1905000"/>
          </a:xfrm>
          <a:prstGeom prst="rect">
            <a:avLst/>
          </a:prstGeom>
          <a:ln>
            <a:solidFill>
              <a:schemeClr val="tx2">
                <a:lumMod val="10000"/>
              </a:schemeClr>
            </a:solidFill>
          </a:ln>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250" normalizeH="0" baseline="0" noProof="0" dirty="0" smtClean="0">
                <a:ln>
                  <a:noFill/>
                </a:ln>
                <a:solidFill>
                  <a:srgbClr val="99CCFF"/>
                </a:solidFill>
                <a:effectLst>
                  <a:outerShdw blurRad="50800" dist="101600" dir="3000000" algn="l" rotWithShape="0">
                    <a:prstClr val="black">
                      <a:alpha val="40000"/>
                    </a:prstClr>
                  </a:outerShdw>
                </a:effectLst>
                <a:uLnTx/>
                <a:uFillTx/>
                <a:latin typeface="+mj-lt"/>
                <a:ea typeface="+mj-ea"/>
                <a:cs typeface="+mj-cs"/>
              </a:rPr>
              <a:t>If clerk time is limited, book</a:t>
            </a:r>
            <a:r>
              <a:rPr kumimoji="0" lang="en-US" sz="3600" b="0" i="0" u="none" strike="noStrike" kern="1200" cap="none" spc="250" normalizeH="0" noProof="0" dirty="0" smtClean="0">
                <a:ln>
                  <a:noFill/>
                </a:ln>
                <a:solidFill>
                  <a:srgbClr val="99CCFF"/>
                </a:solidFill>
                <a:effectLst>
                  <a:outerShdw blurRad="50800" dist="101600" dir="3000000" algn="l" rotWithShape="0">
                    <a:prstClr val="black">
                      <a:alpha val="40000"/>
                    </a:prstClr>
                  </a:outerShdw>
                </a:effectLst>
                <a:uLnTx/>
                <a:uFillTx/>
                <a:latin typeface="+mj-lt"/>
                <a:ea typeface="+mj-ea"/>
                <a:cs typeface="+mj-cs"/>
              </a:rPr>
              <a:t> check-out times are limited to flex time only.</a:t>
            </a:r>
            <a:endParaRPr kumimoji="0" lang="en-US" sz="3600" b="0" i="0" u="none" strike="noStrike" kern="1200" cap="none" spc="250" normalizeH="0" baseline="0" noProof="0" dirty="0">
              <a:ln>
                <a:noFill/>
              </a:ln>
              <a:solidFill>
                <a:srgbClr val="99CCFF"/>
              </a:solidFill>
              <a:effectLst>
                <a:outerShdw blurRad="50800" dist="101600" dir="3000000" algn="l" rotWithShape="0">
                  <a:prstClr val="black">
                    <a:alpha val="40000"/>
                  </a:prstClr>
                </a:outerShdw>
              </a:effectLst>
              <a:uLnTx/>
              <a:uFillTx/>
              <a:latin typeface="+mj-lt"/>
              <a:ea typeface="+mj-ea"/>
              <a:cs typeface="+mj-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362200"/>
            <a:ext cx="7772399" cy="1905000"/>
          </a:xfrm>
          <a:ln>
            <a:solidFill>
              <a:schemeClr val="tx2">
                <a:lumMod val="10000"/>
              </a:schemeClr>
            </a:solidFill>
          </a:ln>
        </p:spPr>
        <p:txBody>
          <a:bodyPr/>
          <a:lstStyle/>
          <a:p>
            <a:r>
              <a:rPr lang="en-US" sz="3600" dirty="0" smtClean="0">
                <a:solidFill>
                  <a:srgbClr val="FFFF00"/>
                </a:solidFill>
              </a:rPr>
              <a:t>Half fixed and half flex means I am doing two full-time jobs</a:t>
            </a:r>
            <a:br>
              <a:rPr lang="en-US" sz="3600" dirty="0" smtClean="0">
                <a:solidFill>
                  <a:srgbClr val="FFFF00"/>
                </a:solidFill>
              </a:rPr>
            </a:br>
            <a:endParaRPr lang="en-US" sz="3600" dirty="0">
              <a:solidFill>
                <a:srgbClr val="FFFF00"/>
              </a:solidFill>
            </a:endParaRPr>
          </a:p>
        </p:txBody>
      </p:sp>
      <p:sp>
        <p:nvSpPr>
          <p:cNvPr id="6" name="Title 1"/>
          <p:cNvSpPr txBox="1">
            <a:spLocks/>
          </p:cNvSpPr>
          <p:nvPr/>
        </p:nvSpPr>
        <p:spPr>
          <a:xfrm>
            <a:off x="762001" y="228600"/>
            <a:ext cx="7772399" cy="1905000"/>
          </a:xfrm>
          <a:prstGeom prst="rect">
            <a:avLst/>
          </a:prstGeom>
          <a:ln>
            <a:solidFill>
              <a:schemeClr val="tx2">
                <a:lumMod val="10000"/>
              </a:schemeClr>
            </a:solidFill>
          </a:ln>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spc="250" dirty="0" smtClean="0">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latin typeface="+mj-lt"/>
                <a:ea typeface="+mj-ea"/>
                <a:cs typeface="+mj-cs"/>
              </a:rPr>
              <a:t>General agreement that we need highly visible  benchmarks for each grade level.</a:t>
            </a:r>
            <a:endParaRPr kumimoji="0" lang="en-US" sz="3600" b="0" i="0" u="none" strike="noStrike" kern="1200" cap="none" spc="250" normalizeH="0" baseline="0" noProof="0" dirty="0">
              <a:ln>
                <a:noFill/>
              </a:ln>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uLnTx/>
              <a:uFillTx/>
              <a:latin typeface="+mj-lt"/>
              <a:ea typeface="+mj-ea"/>
              <a:cs typeface="+mj-cs"/>
            </a:endParaRPr>
          </a:p>
        </p:txBody>
      </p:sp>
      <p:sp>
        <p:nvSpPr>
          <p:cNvPr id="7" name="Title 1"/>
          <p:cNvSpPr txBox="1">
            <a:spLocks/>
          </p:cNvSpPr>
          <p:nvPr/>
        </p:nvSpPr>
        <p:spPr>
          <a:xfrm>
            <a:off x="762000" y="4495800"/>
            <a:ext cx="7772399" cy="1905000"/>
          </a:xfrm>
          <a:prstGeom prst="rect">
            <a:avLst/>
          </a:prstGeom>
          <a:ln>
            <a:solidFill>
              <a:schemeClr val="tx2">
                <a:lumMod val="10000"/>
              </a:schemeClr>
            </a:solidFill>
          </a:ln>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250" normalizeH="0" baseline="0" noProof="0" dirty="0" smtClean="0">
                <a:ln>
                  <a:noFill/>
                </a:ln>
                <a:solidFill>
                  <a:srgbClr val="99CCFF"/>
                </a:solidFill>
                <a:effectLst>
                  <a:outerShdw blurRad="50800" dist="101600" dir="3000000" algn="l" rotWithShape="0">
                    <a:prstClr val="black">
                      <a:alpha val="40000"/>
                    </a:prstClr>
                  </a:outerShdw>
                </a:effectLst>
                <a:uLnTx/>
                <a:uFillTx/>
                <a:latin typeface="+mj-lt"/>
                <a:ea typeface="+mj-ea"/>
                <a:cs typeface="+mj-cs"/>
              </a:rPr>
              <a:t>TL must have a true</a:t>
            </a:r>
            <a:r>
              <a:rPr kumimoji="0" lang="en-US" sz="3600" b="0" i="0" u="none" strike="noStrike" kern="1200" cap="none" spc="250" normalizeH="0" noProof="0" dirty="0" smtClean="0">
                <a:ln>
                  <a:noFill/>
                </a:ln>
                <a:solidFill>
                  <a:srgbClr val="99CCFF"/>
                </a:solidFill>
                <a:effectLst>
                  <a:outerShdw blurRad="50800" dist="101600" dir="3000000" algn="l" rotWithShape="0">
                    <a:prstClr val="black">
                      <a:alpha val="40000"/>
                    </a:prstClr>
                  </a:outerShdw>
                </a:effectLst>
                <a:uLnTx/>
                <a:uFillTx/>
                <a:latin typeface="+mj-lt"/>
                <a:ea typeface="+mj-ea"/>
                <a:cs typeface="+mj-cs"/>
              </a:rPr>
              <a:t> planning period if teaching half time, so flex time is very limited.</a:t>
            </a:r>
            <a:endParaRPr kumimoji="0" lang="en-US" sz="3600" b="0" i="0" u="none" strike="noStrike" kern="1200" cap="none" spc="250" normalizeH="0" baseline="0" noProof="0" dirty="0">
              <a:ln>
                <a:noFill/>
              </a:ln>
              <a:solidFill>
                <a:srgbClr val="99CCFF"/>
              </a:solidFill>
              <a:effectLst>
                <a:outerShdw blurRad="50800" dist="101600" dir="3000000" algn="l" rotWithShape="0">
                  <a:prstClr val="black">
                    <a:alpha val="40000"/>
                  </a:prstClr>
                </a:outerShdw>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8020" y="0"/>
            <a:ext cx="2727960" cy="1143000"/>
          </a:xfrm>
        </p:spPr>
        <p:txBody>
          <a:bodyPr/>
          <a:lstStyle/>
          <a:p>
            <a:r>
              <a:rPr lang="en-US" sz="6600" b="1" dirty="0" smtClean="0"/>
              <a:t>Norms</a:t>
            </a:r>
            <a:endParaRPr lang="en-US" sz="6600" b="1" dirty="0"/>
          </a:p>
        </p:txBody>
      </p:sp>
      <p:pic>
        <p:nvPicPr>
          <p:cNvPr id="4" name="Content Placeholder 3" descr="debating characters.jpg"/>
          <p:cNvPicPr>
            <a:picLocks noGrp="1" noChangeAspect="1"/>
          </p:cNvPicPr>
          <p:nvPr>
            <p:ph idx="1"/>
          </p:nvPr>
        </p:nvPicPr>
        <p:blipFill>
          <a:blip r:embed="rId3" cstate="print"/>
          <a:srcRect l="-17298" r="-17298"/>
          <a:stretch>
            <a:fillRect/>
          </a:stretch>
        </p:blipFill>
        <p:spPr>
          <a:xfrm>
            <a:off x="-492368" y="1066800"/>
            <a:ext cx="10128736" cy="5486399"/>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0"/>
            <a:ext cx="7772399" cy="1524000"/>
          </a:xfrm>
          <a:ln>
            <a:solidFill>
              <a:schemeClr val="tx2">
                <a:lumMod val="10000"/>
              </a:schemeClr>
            </a:solidFill>
          </a:ln>
        </p:spPr>
        <p:txBody>
          <a:bodyPr/>
          <a:lstStyle/>
          <a:p>
            <a:r>
              <a:rPr lang="en-US" sz="3600" dirty="0" smtClean="0">
                <a:solidFill>
                  <a:srgbClr val="FFFF00"/>
                </a:solidFill>
              </a:rPr>
              <a:t>Will we be able to retain our Power Libraries statuses?</a:t>
            </a:r>
            <a:endParaRPr lang="en-US" sz="3600" dirty="0">
              <a:solidFill>
                <a:srgbClr val="FFFF00"/>
              </a:solidFill>
            </a:endParaRPr>
          </a:p>
        </p:txBody>
      </p:sp>
      <p:sp>
        <p:nvSpPr>
          <p:cNvPr id="6" name="Title 1"/>
          <p:cNvSpPr txBox="1">
            <a:spLocks/>
          </p:cNvSpPr>
          <p:nvPr/>
        </p:nvSpPr>
        <p:spPr>
          <a:xfrm>
            <a:off x="685801" y="304800"/>
            <a:ext cx="7848600" cy="2438400"/>
          </a:xfrm>
          <a:prstGeom prst="rect">
            <a:avLst/>
          </a:prstGeom>
          <a:ln>
            <a:solidFill>
              <a:schemeClr val="tx2">
                <a:lumMod val="10000"/>
              </a:schemeClr>
            </a:solidFill>
          </a:ln>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600" spc="250" dirty="0" smtClean="0">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latin typeface="+mj-lt"/>
                <a:ea typeface="+mj-ea"/>
                <a:cs typeface="+mj-cs"/>
              </a:rPr>
              <a:t>Many TLs have worked long and hard to get away from Fixed and are successfully collaborating regularly.</a:t>
            </a:r>
            <a:endParaRPr kumimoji="0" lang="en-US" sz="3600" b="0" i="0" u="none" strike="noStrike" kern="1200" cap="none" spc="250" normalizeH="0" baseline="0" noProof="0" dirty="0">
              <a:ln>
                <a:noFill/>
              </a:ln>
              <a:gradFill>
                <a:gsLst>
                  <a:gs pos="0">
                    <a:schemeClr val="tx1">
                      <a:lumMod val="85000"/>
                    </a:schemeClr>
                  </a:gs>
                  <a:gs pos="100000">
                    <a:schemeClr val="tx1"/>
                  </a:gs>
                </a:gsLst>
                <a:lin ang="5400000" scaled="0"/>
              </a:gradFill>
              <a:effectLst>
                <a:outerShdw blurRad="50800" dist="101600" dir="3000000" algn="l" rotWithShape="0">
                  <a:prstClr val="black">
                    <a:alpha val="40000"/>
                  </a:prstClr>
                </a:outerShdw>
              </a:effectLst>
              <a:uLnTx/>
              <a:uFillTx/>
              <a:latin typeface="+mj-lt"/>
              <a:ea typeface="+mj-ea"/>
              <a:cs typeface="+mj-cs"/>
            </a:endParaRPr>
          </a:p>
        </p:txBody>
      </p:sp>
      <p:sp>
        <p:nvSpPr>
          <p:cNvPr id="7" name="Title 1"/>
          <p:cNvSpPr txBox="1">
            <a:spLocks/>
          </p:cNvSpPr>
          <p:nvPr/>
        </p:nvSpPr>
        <p:spPr>
          <a:xfrm>
            <a:off x="685800" y="4876800"/>
            <a:ext cx="7848599" cy="1524000"/>
          </a:xfrm>
          <a:prstGeom prst="rect">
            <a:avLst/>
          </a:prstGeom>
          <a:ln>
            <a:solidFill>
              <a:schemeClr val="tx2">
                <a:lumMod val="10000"/>
              </a:schemeClr>
            </a:solidFill>
          </a:ln>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250" normalizeH="0" baseline="0" noProof="0" dirty="0" smtClean="0">
                <a:ln>
                  <a:noFill/>
                </a:ln>
                <a:solidFill>
                  <a:srgbClr val="99CCFF"/>
                </a:solidFill>
                <a:effectLst>
                  <a:outerShdw blurRad="50800" dist="101600" dir="3000000" algn="l" rotWithShape="0">
                    <a:prstClr val="black">
                      <a:alpha val="40000"/>
                    </a:prstClr>
                  </a:outerShdw>
                </a:effectLst>
                <a:uLnTx/>
                <a:uFillTx/>
                <a:latin typeface="+mj-lt"/>
                <a:ea typeface="+mj-ea"/>
                <a:cs typeface="+mj-cs"/>
              </a:rPr>
              <a:t>Would this work for Module 1 ESL schools or PYP schools?</a:t>
            </a:r>
            <a:endParaRPr kumimoji="0" lang="en-US" sz="3600" b="0" i="0" u="none" strike="noStrike" kern="1200" cap="none" spc="250" normalizeH="0" baseline="0" noProof="0" dirty="0">
              <a:ln>
                <a:noFill/>
              </a:ln>
              <a:solidFill>
                <a:srgbClr val="99CCFF"/>
              </a:solidFill>
              <a:effectLst>
                <a:outerShdw blurRad="50800" dist="101600" dir="3000000" algn="l" rotWithShape="0">
                  <a:prstClr val="black">
                    <a:alpha val="40000"/>
                  </a:prstClr>
                </a:outerShdw>
              </a:effectLst>
              <a:uLnTx/>
              <a:uFillTx/>
              <a:latin typeface="+mj-lt"/>
              <a:ea typeface="+mj-ea"/>
              <a:cs typeface="+mj-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2209800"/>
            <a:ext cx="8077199" cy="1676400"/>
          </a:xfrm>
          <a:ln>
            <a:solidFill>
              <a:schemeClr val="tx2">
                <a:lumMod val="10000"/>
              </a:schemeClr>
            </a:solidFill>
          </a:ln>
        </p:spPr>
        <p:txBody>
          <a:bodyPr/>
          <a:lstStyle/>
          <a:p>
            <a:r>
              <a:rPr lang="en-US" sz="3600" dirty="0" smtClean="0">
                <a:solidFill>
                  <a:schemeClr val="tx1"/>
                </a:solidFill>
              </a:rPr>
              <a:t>From LRS (CDE) Nov. 2010…# of endorsed TL positions is trending downward in CO public schools.</a:t>
            </a:r>
            <a:endParaRPr lang="en-US" sz="3600" dirty="0">
              <a:solidFill>
                <a:schemeClr val="tx1"/>
              </a:solidFill>
            </a:endParaRPr>
          </a:p>
        </p:txBody>
      </p:sp>
      <p:sp>
        <p:nvSpPr>
          <p:cNvPr id="6" name="Title 1"/>
          <p:cNvSpPr txBox="1">
            <a:spLocks/>
          </p:cNvSpPr>
          <p:nvPr/>
        </p:nvSpPr>
        <p:spPr>
          <a:xfrm>
            <a:off x="1676400" y="0"/>
            <a:ext cx="7467600" cy="2057400"/>
          </a:xfrm>
          <a:prstGeom prst="rect">
            <a:avLst/>
          </a:prstGeom>
          <a:ln>
            <a:solidFill>
              <a:schemeClr val="tx2">
                <a:lumMod val="10000"/>
              </a:schemeClr>
            </a:solidFill>
          </a:ln>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spc="250" dirty="0" smtClean="0">
                <a:solidFill>
                  <a:srgbClr val="FFCA7D"/>
                </a:solidFill>
                <a:effectLst>
                  <a:outerShdw blurRad="50800" dist="101600" dir="3000000" algn="l" rotWithShape="0">
                    <a:prstClr val="black">
                      <a:alpha val="40000"/>
                    </a:prstClr>
                  </a:outerShdw>
                </a:effectLst>
                <a:latin typeface="+mj-lt"/>
                <a:ea typeface="+mj-ea"/>
                <a:cs typeface="+mj-cs"/>
              </a:rPr>
              <a:t>This idea is responsive to our BOE direction that students have equitable opportunities to receive instruction.</a:t>
            </a:r>
            <a:endParaRPr kumimoji="0" lang="en-US" sz="3200" b="0" i="0" u="none" strike="noStrike" kern="1200" cap="none" spc="250" normalizeH="0" baseline="0" noProof="0" dirty="0">
              <a:ln>
                <a:noFill/>
              </a:ln>
              <a:solidFill>
                <a:srgbClr val="FFCA7D"/>
              </a:solidFill>
              <a:effectLst>
                <a:outerShdw blurRad="50800" dist="101600" dir="3000000" algn="l" rotWithShape="0">
                  <a:prstClr val="black">
                    <a:alpha val="40000"/>
                  </a:prstClr>
                </a:outerShdw>
              </a:effectLst>
              <a:uLnTx/>
              <a:uFillTx/>
              <a:latin typeface="+mj-lt"/>
              <a:ea typeface="+mj-ea"/>
              <a:cs typeface="+mj-cs"/>
            </a:endParaRPr>
          </a:p>
        </p:txBody>
      </p:sp>
      <p:sp>
        <p:nvSpPr>
          <p:cNvPr id="7" name="Title 1"/>
          <p:cNvSpPr txBox="1">
            <a:spLocks/>
          </p:cNvSpPr>
          <p:nvPr/>
        </p:nvSpPr>
        <p:spPr>
          <a:xfrm>
            <a:off x="3505200" y="3962400"/>
            <a:ext cx="5334000" cy="2667000"/>
          </a:xfrm>
          <a:prstGeom prst="rect">
            <a:avLst/>
          </a:prstGeom>
          <a:ln>
            <a:solidFill>
              <a:schemeClr val="tx2">
                <a:lumMod val="10000"/>
              </a:schemeClr>
            </a:solidFill>
          </a:ln>
        </p:spPr>
        <p:txBody>
          <a:bodyPr vert="horz" lIns="91440" tIns="45720" rIns="91440" bIns="45720" rtlCol="0" anchor="b" anchorCtr="0">
            <a:noAutofit/>
            <a:scene3d>
              <a:camera prst="orthographicFront"/>
              <a:lightRig rig="balanced" dir="t"/>
            </a:scene3d>
            <a:sp3d>
              <a:extrusionClr>
                <a:schemeClr val="tx1">
                  <a:lumMod val="75000"/>
                </a:schemeClr>
              </a:extrusionClr>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3200" spc="250" dirty="0" smtClean="0">
                <a:solidFill>
                  <a:srgbClr val="F3F907"/>
                </a:solidFill>
                <a:effectLst>
                  <a:outerShdw blurRad="50800" dist="101600" dir="3000000" algn="l" rotWithShape="0">
                    <a:prstClr val="black">
                      <a:alpha val="40000"/>
                    </a:prstClr>
                  </a:outerShdw>
                </a:effectLst>
                <a:latin typeface="+mj-lt"/>
                <a:ea typeface="+mj-ea"/>
                <a:cs typeface="+mj-cs"/>
              </a:rPr>
              <a:t>% of Colorado schools with endorsed TL at elementary…..</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250" normalizeH="0" baseline="0" noProof="0" dirty="0" smtClean="0">
                <a:ln>
                  <a:noFill/>
                </a:ln>
                <a:solidFill>
                  <a:srgbClr val="F3F907"/>
                </a:solidFill>
                <a:effectLst>
                  <a:outerShdw blurRad="50800" dist="101600" dir="3000000" algn="l" rotWithShape="0">
                    <a:prstClr val="black">
                      <a:alpha val="40000"/>
                    </a:prstClr>
                  </a:outerShdw>
                </a:effectLst>
                <a:uLnTx/>
                <a:uFillTx/>
                <a:latin typeface="+mj-lt"/>
                <a:ea typeface="+mj-ea"/>
                <a:cs typeface="+mj-cs"/>
              </a:rPr>
              <a:t>In</a:t>
            </a:r>
            <a:r>
              <a:rPr kumimoji="0" lang="en-US" sz="3200" b="0" i="0" u="none" strike="noStrike" kern="1200" cap="none" spc="250" normalizeH="0" noProof="0" dirty="0" smtClean="0">
                <a:ln>
                  <a:noFill/>
                </a:ln>
                <a:solidFill>
                  <a:srgbClr val="F3F907"/>
                </a:solidFill>
                <a:effectLst>
                  <a:outerShdw blurRad="50800" dist="101600" dir="3000000" algn="l" rotWithShape="0">
                    <a:prstClr val="black">
                      <a:alpha val="40000"/>
                    </a:prstClr>
                  </a:outerShdw>
                </a:effectLst>
                <a:uLnTx/>
                <a:uFillTx/>
                <a:latin typeface="+mj-lt"/>
                <a:ea typeface="+mj-ea"/>
                <a:cs typeface="+mj-cs"/>
              </a:rPr>
              <a:t> 2008 – 27%</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3200" spc="250" baseline="0" dirty="0" smtClean="0">
                <a:solidFill>
                  <a:srgbClr val="F3F907"/>
                </a:solidFill>
                <a:effectLst>
                  <a:outerShdw blurRad="50800" dist="101600" dir="3000000" algn="l" rotWithShape="0">
                    <a:prstClr val="black">
                      <a:alpha val="40000"/>
                    </a:prstClr>
                  </a:outerShdw>
                </a:effectLst>
                <a:latin typeface="+mj-lt"/>
                <a:ea typeface="+mj-ea"/>
                <a:cs typeface="+mj-cs"/>
              </a:rPr>
              <a:t>In 2010 – 23%</a:t>
            </a:r>
            <a:endParaRPr kumimoji="0" lang="en-US" sz="3200" b="0" i="0" u="none" strike="noStrike" kern="1200" cap="none" spc="250" normalizeH="0" baseline="0" noProof="0" dirty="0">
              <a:ln>
                <a:noFill/>
              </a:ln>
              <a:solidFill>
                <a:srgbClr val="F3F907"/>
              </a:solidFill>
              <a:effectLst>
                <a:outerShdw blurRad="50800" dist="101600" dir="3000000" algn="l" rotWithShape="0">
                  <a:prstClr val="black">
                    <a:alpha val="40000"/>
                  </a:prstClr>
                </a:outerShdw>
              </a:effectLst>
              <a:uLnTx/>
              <a:uFillTx/>
              <a:latin typeface="+mj-lt"/>
              <a:ea typeface="+mj-ea"/>
              <a:cs typeface="+mj-cs"/>
            </a:endParaRPr>
          </a:p>
        </p:txBody>
      </p:sp>
      <p:pic>
        <p:nvPicPr>
          <p:cNvPr id="53250" name="Picture 2" descr="Chris Gdowski, Superintendent"/>
          <p:cNvPicPr>
            <a:picLocks noChangeAspect="1" noChangeArrowheads="1"/>
          </p:cNvPicPr>
          <p:nvPr/>
        </p:nvPicPr>
        <p:blipFill>
          <a:blip r:embed="rId3" cstate="print"/>
          <a:srcRect/>
          <a:stretch>
            <a:fillRect/>
          </a:stretch>
        </p:blipFill>
        <p:spPr bwMode="auto">
          <a:xfrm>
            <a:off x="304800" y="400050"/>
            <a:ext cx="1238250" cy="1428750"/>
          </a:xfrm>
          <a:prstGeom prst="rect">
            <a:avLst/>
          </a:prstGeom>
          <a:noFill/>
        </p:spPr>
      </p:pic>
      <p:pic>
        <p:nvPicPr>
          <p:cNvPr id="53252" name="Picture 4" descr="Library Research Service - Quality Data for Quality Libraries">
            <a:hlinkClick r:id="rId4"/>
          </p:cNvPr>
          <p:cNvPicPr>
            <a:picLocks noChangeAspect="1" noChangeArrowheads="1"/>
          </p:cNvPicPr>
          <p:nvPr/>
        </p:nvPicPr>
        <p:blipFill>
          <a:blip r:embed="rId5" cstate="print"/>
          <a:srcRect/>
          <a:stretch>
            <a:fillRect/>
          </a:stretch>
        </p:blipFill>
        <p:spPr bwMode="auto">
          <a:xfrm rot="19476967">
            <a:off x="-199763" y="4999178"/>
            <a:ext cx="3741576" cy="503539"/>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4440" y="228600"/>
            <a:ext cx="6842760" cy="1143000"/>
          </a:xfrm>
        </p:spPr>
        <p:txBody>
          <a:bodyPr/>
          <a:lstStyle/>
          <a:p>
            <a:r>
              <a:rPr lang="en-US" dirty="0" smtClean="0"/>
              <a:t>Your input is important!</a:t>
            </a:r>
            <a:endParaRPr lang="en-US" dirty="0"/>
          </a:p>
        </p:txBody>
      </p:sp>
      <p:pic>
        <p:nvPicPr>
          <p:cNvPr id="7170" name="Picture 2" descr="http://www.surveysampler.com/images/Your_Opinion_Counts.jpg"/>
          <p:cNvPicPr>
            <a:picLocks noChangeAspect="1" noChangeArrowheads="1"/>
          </p:cNvPicPr>
          <p:nvPr/>
        </p:nvPicPr>
        <p:blipFill>
          <a:blip r:embed="rId3" cstate="print"/>
          <a:srcRect/>
          <a:stretch>
            <a:fillRect/>
          </a:stretch>
        </p:blipFill>
        <p:spPr bwMode="auto">
          <a:xfrm>
            <a:off x="1600200" y="1143000"/>
            <a:ext cx="5410200" cy="54578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reak down barriers.jp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notmyjob.jpg"/>
          <p:cNvPicPr>
            <a:picLocks noGrp="1" noChangeAspect="1"/>
          </p:cNvPicPr>
          <p:nvPr>
            <p:ph idx="1"/>
          </p:nvPr>
        </p:nvPicPr>
        <p:blipFill>
          <a:blip r:embed="rId3" cstate="print"/>
          <a:stretch>
            <a:fillRect/>
          </a:stretch>
        </p:blipFill>
        <p:spPr>
          <a:xfrm>
            <a:off x="0" y="0"/>
            <a:ext cx="4800600" cy="6889144"/>
          </a:xfrm>
        </p:spPr>
      </p:pic>
      <p:pic>
        <p:nvPicPr>
          <p:cNvPr id="3" name="Picture 2"/>
          <p:cNvPicPr>
            <a:picLocks noChangeAspect="1" noChangeArrowheads="1"/>
          </p:cNvPicPr>
          <p:nvPr/>
        </p:nvPicPr>
        <p:blipFill>
          <a:blip r:embed="rId4" cstate="print"/>
          <a:srcRect/>
          <a:stretch>
            <a:fillRect/>
          </a:stretch>
        </p:blipFill>
        <p:spPr bwMode="auto">
          <a:xfrm rot="5400000">
            <a:off x="3543300" y="1257302"/>
            <a:ext cx="685800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inkhole.jpg"/>
          <p:cNvPicPr>
            <a:picLocks noChangeAspect="1"/>
          </p:cNvPicPr>
          <p:nvPr/>
        </p:nvPicPr>
        <p:blipFill>
          <a:blip r:embed="rId3" cstate="print"/>
          <a:stretch>
            <a:fillRect/>
          </a:stretch>
        </p:blipFill>
        <p:spPr>
          <a:xfrm>
            <a:off x="0" y="9144"/>
            <a:ext cx="9144000" cy="683971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t>http://tinyurl.com/ad12tls</a:t>
            </a:r>
            <a:r>
              <a:rPr lang="en-US" sz="5400" dirty="0" smtClean="0"/>
              <a:t/>
            </a:r>
            <a:br>
              <a:rPr lang="en-US" sz="5400" dirty="0" smtClean="0"/>
            </a:br>
            <a:endParaRPr lang="en-US" sz="5400" dirty="0"/>
          </a:p>
        </p:txBody>
      </p:sp>
      <p:pic>
        <p:nvPicPr>
          <p:cNvPr id="5" name="Picture 4" descr="woman tired.jpg"/>
          <p:cNvPicPr>
            <a:picLocks noChangeAspect="1"/>
          </p:cNvPicPr>
          <p:nvPr/>
        </p:nvPicPr>
        <p:blipFill>
          <a:blip r:embed="rId3" cstate="print"/>
          <a:stretch>
            <a:fillRect/>
          </a:stretch>
        </p:blipFill>
        <p:spPr>
          <a:xfrm>
            <a:off x="228600" y="1066800"/>
            <a:ext cx="8458200" cy="561226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eeting view overhead.jpg"/>
          <p:cNvPicPr>
            <a:picLocks noChangeAspect="1"/>
          </p:cNvPicPr>
          <p:nvPr/>
        </p:nvPicPr>
        <p:blipFill>
          <a:blip r:embed="rId3" cstate="print"/>
          <a:stretch>
            <a:fillRect/>
          </a:stretch>
        </p:blipFill>
        <p:spPr>
          <a:xfrm>
            <a:off x="0" y="0"/>
            <a:ext cx="9300591" cy="70104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 y="0"/>
            <a:ext cx="8503920" cy="1143000"/>
          </a:xfrm>
        </p:spPr>
        <p:txBody>
          <a:bodyPr/>
          <a:lstStyle/>
          <a:p>
            <a:r>
              <a:rPr lang="en-US" sz="4800" b="1" dirty="0" smtClean="0"/>
              <a:t>http://tinyurl.com/ad12tls1</a:t>
            </a:r>
            <a:endParaRPr lang="en-US" sz="4800" dirty="0"/>
          </a:p>
        </p:txBody>
      </p:sp>
      <p:pic>
        <p:nvPicPr>
          <p:cNvPr id="3" name="Picture 2" descr="cat and computer.jpg"/>
          <p:cNvPicPr>
            <a:picLocks noChangeAspect="1"/>
          </p:cNvPicPr>
          <p:nvPr/>
        </p:nvPicPr>
        <p:blipFill>
          <a:blip r:embed="rId3" cstate="print"/>
          <a:stretch>
            <a:fillRect/>
          </a:stretch>
        </p:blipFill>
        <p:spPr>
          <a:xfrm>
            <a:off x="1032129" y="1038527"/>
            <a:ext cx="7079742" cy="581947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20040" y="228600"/>
            <a:ext cx="8503920" cy="2209800"/>
          </a:xfrm>
        </p:spPr>
        <p:txBody>
          <a:bodyPr/>
          <a:lstStyle/>
          <a:p>
            <a:pPr algn="ctr"/>
            <a:r>
              <a:rPr lang="en-US" sz="9600" i="1" dirty="0" smtClean="0"/>
              <a:t>Be boldly innovative or badly irrelevant</a:t>
            </a:r>
            <a:endParaRPr lang="en-US" sz="9600" dirty="0"/>
          </a:p>
        </p:txBody>
      </p:sp>
      <p:sp>
        <p:nvSpPr>
          <p:cNvPr id="3" name="TextBox 2"/>
          <p:cNvSpPr txBox="1"/>
          <p:nvPr/>
        </p:nvSpPr>
        <p:spPr>
          <a:xfrm>
            <a:off x="381000" y="6248400"/>
            <a:ext cx="8153400" cy="246221"/>
          </a:xfrm>
          <a:prstGeom prst="rect">
            <a:avLst/>
          </a:prstGeom>
          <a:noFill/>
        </p:spPr>
        <p:txBody>
          <a:bodyPr wrap="square" rtlCol="0">
            <a:spAutoFit/>
          </a:bodyPr>
          <a:lstStyle/>
          <a:p>
            <a:r>
              <a:rPr lang="en-US" sz="1000" dirty="0" smtClean="0"/>
              <a:t>Sinkhole picture:  July 23, 2010,  http://www.fox6now.com/news/witi-100723-sinkhole-pg,0,2549976.photogallery</a:t>
            </a:r>
            <a:endParaRPr lang="en-US" sz="10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mp;#x0D;&amp;#x0A;&amp;#x0D;&amp;#x0A;&amp;#x0D;&amp;#x0A;Flexible? &amp;#x0D;&amp;#x0A;&amp;amp;#x09;Fixed? &amp;#x0D;&amp;#x0A;&amp;amp;#x09;&amp;amp;#x09; Hybrid? &amp;amp;#x09;&amp;amp;#x09;&amp;quot;&quot;/&gt;&lt;property id=&quot;20307&quot; value=&quot;256&quot;/&gt;&lt;/object&gt;&lt;object type=&quot;3&quot; unique_id=&quot;10005&quot;&gt;&lt;property id=&quot;20148&quot; value=&quot;5&quot;/&gt;&lt;property id=&quot;20300&quot; value=&quot;Slide 3&quot;/&gt;&lt;property id=&quot;20307&quot; value=&quot;257&quot;/&gt;&lt;/object&gt;&lt;object type=&quot;3&quot; unique_id=&quot;10006&quot;&gt;&lt;property id=&quot;20148&quot; value=&quot;5&quot;/&gt;&lt;property id=&quot;20300&quot; value=&quot;Slide 4&quot;/&gt;&lt;property id=&quot;20307&quot; value=&quot;259&quot;/&gt;&lt;/object&gt;&lt;object type=&quot;3&quot; unique_id=&quot;10007&quot;&gt;&lt;property id=&quot;20148&quot; value=&quot;5&quot;/&gt;&lt;property id=&quot;20300&quot; value=&quot;Slide 9 - &amp;quot;Be boldly innovative or badly irrelevant&amp;quot;&quot;/&gt;&lt;property id=&quot;20307&quot; value=&quot;258&quot;/&gt;&lt;/object&gt;&lt;object type=&quot;3&quot; unique_id=&quot;10050&quot;&gt;&lt;property id=&quot;20148&quot; value=&quot;5&quot;/&gt;&lt;property id=&quot;20300&quot; value=&quot;Slide 5&quot;/&gt;&lt;property id=&quot;20307&quot; value=&quot;260&quot;/&gt;&lt;/object&gt;&lt;object type=&quot;3&quot; unique_id=&quot;10051&quot;&gt;&lt;property id=&quot;20148&quot; value=&quot;5&quot;/&gt;&lt;property id=&quot;20300&quot; value=&quot;Slide 6 - &amp;quot;http://tinyurl.com/ad12tls&amp;#x0D;&amp;#x0A;&amp;quot;&quot;/&gt;&lt;property id=&quot;20307&quot; value=&quot;261&quot;/&gt;&lt;/object&gt;&lt;object type=&quot;3&quot; unique_id=&quot;10052&quot;&gt;&lt;property id=&quot;20148&quot; value=&quot;5&quot;/&gt;&lt;property id=&quot;20300&quot; value=&quot;Slide 10 - &amp;quot;Looking ahead….&amp;quot;&quot;/&gt;&lt;property id=&quot;20307&quot; value=&quot;262&quot;/&gt;&lt;/object&gt;&lt;object type=&quot;3&quot; unique_id=&quot;10110&quot;&gt;&lt;property id=&quot;20148&quot; value=&quot;5&quot;/&gt;&lt;property id=&quot;20300&quot; value=&quot;Slide 2 - &amp;quot;Norms&amp;quot;&quot;/&gt;&lt;property id=&quot;20307&quot; value=&quot;266&quot;/&gt;&lt;/object&gt;&lt;object type=&quot;3&quot; unique_id=&quot;10111&quot;&gt;&lt;property id=&quot;20148&quot; value=&quot;5&quot;/&gt;&lt;property id=&quot;20300&quot; value=&quot;Slide 7&quot;/&gt;&lt;property id=&quot;20307&quot; value=&quot;264&quot;/&gt;&lt;/object&gt;&lt;object type=&quot;3&quot; unique_id=&quot;10112&quot;&gt;&lt;property id=&quot;20148&quot; value=&quot;5&quot;/&gt;&lt;property id=&quot;20300&quot; value=&quot;Slide 8 - &amp;quot;http://tinyurl.com/ad12tls1&amp;quot;&quot;/&gt;&lt;property id=&quot;20307&quot; value=&quot;265&quot;/&gt;&lt;/object&gt;&lt;object type=&quot;3&quot; unique_id=&quot;10113&quot;&gt;&lt;property id=&quot;20148&quot; value=&quot;5&quot;/&gt;&lt;property id=&quot;20300&quot; value=&quot;Slide 11 - &amp;quot;Curriculum development&amp;#x0D;&amp;#x0A;&amp;#x0D;&amp;#x0A;Training&amp;#x0D;&amp;#x0A;&amp;#x0D;&amp;#x0A;Title II Part D&amp;quot;&quot;/&gt;&lt;property id=&quot;20307&quot; value=&quot;263&quot;/&gt;&lt;/object&gt;&lt;object type=&quot;3&quot; unique_id=&quot;10114&quot;&gt;&lt;property id=&quot;20148&quot; value=&quot;5&quot;/&gt;&lt;property id=&quot;20300&quot; value=&quot;Slide 12 - &amp;quot;Accompanying “conditions”….&amp;quot;&quot;/&gt;&lt;property id=&quot;20307&quot; value=&quot;268&quot;/&gt;&lt;/object&gt;&lt;object type=&quot;3&quot; unique_id=&quot;10115&quot;&gt;&lt;property id=&quot;20148&quot; value=&quot;5&quot;/&gt;&lt;property id=&quot;20300&quot; value=&quot;Slide 13 - &amp;quot;During Fixed class time:&amp;quot;&quot;/&gt;&lt;property id=&quot;20307&quot; value=&quot;269&quot;/&gt;&lt;/object&gt;&lt;object type=&quot;3&quot; unique_id=&quot;10116&quot;&gt;&lt;property id=&quot;20148&quot; value=&quot;5&quot;/&gt;&lt;property id=&quot;20300&quot; value=&quot;Slide 15 - &amp;quot;During Flex time….&amp;#x0D;&amp;#x0A;&amp;quot;&quot;/&gt;&lt;property id=&quot;20307&quot; value=&quot;270&quot;/&gt;&lt;/object&gt;&lt;object type=&quot;3&quot; unique_id=&quot;10117&quot;&gt;&lt;property id=&quot;20148&quot; value=&quot;5&quot;/&gt;&lt;property id=&quot;20300&quot; value=&quot;Slide 22 - &amp;quot;Your input is important!&amp;quot;&quot;/&gt;&lt;property id=&quot;20307&quot; value=&quot;267&quot;/&gt;&lt;/object&gt;&lt;object type=&quot;3&quot; unique_id=&quot;10186&quot;&gt;&lt;property id=&quot;20148&quot; value=&quot;5&quot;/&gt;&lt;property id=&quot;20300&quot; value=&quot;Slide 14 - &amp;quot;During Fixed class time:&amp;quot;&quot;/&gt;&lt;property id=&quot;20307&quot; value=&quot;271&quot;/&gt;&lt;/object&gt;&lt;object type=&quot;3&quot; unique_id=&quot;10313&quot;&gt;&lt;property id=&quot;20148&quot; value=&quot;5&quot;/&gt;&lt;property id=&quot;20300&quot; value=&quot;Slide 16 - &amp;quot;During Flex time….&amp;quot;&quot;/&gt;&lt;property id=&quot;20307&quot; value=&quot;272&quot;/&gt;&lt;/object&gt;&lt;object type=&quot;3&quot; unique_id=&quot;10314&quot;&gt;&lt;property id=&quot;20148&quot; value=&quot;5&quot;/&gt;&lt;property id=&quot;20300&quot; value=&quot;Slide 17 - &amp;quot;Considerations:&amp;quot;&quot;/&gt;&lt;property id=&quot;20307&quot; value=&quot;273&quot;/&gt;&lt;/object&gt;&lt;object type=&quot;3&quot; unique_id=&quot;10315&quot;&gt;&lt;property id=&quot;20148&quot; value=&quot;5&quot;/&gt;&lt;property id=&quot;20300&quot; value=&quot;Slide 18 - &amp;quot;Fixed time does not allow for intensive instruction and student effort.&amp;quot;&quot;/&gt;&lt;property id=&quot;20307&quot; value=&quot;274&quot;/&gt;&lt;/object&gt;&lt;object type=&quot;3&quot; unique_id=&quot;10316&quot;&gt;&lt;property id=&quot;20148&quot; value=&quot;5&quot;/&gt;&lt;property id=&quot;20300&quot; value=&quot;Slide 19 - &amp;quot;Half fixed and half flex means I am doing two full-time jobs&amp;#x0D;&amp;#x0A;&amp;quot;&quot;/&gt;&lt;property id=&quot;20307&quot; value=&quot;275&quot;/&gt;&lt;/object&gt;&lt;object type=&quot;3&quot; unique_id=&quot;10317&quot;&gt;&lt;property id=&quot;20148&quot; value=&quot;5&quot;/&gt;&lt;property id=&quot;20300&quot; value=&quot;Slide 20 - &amp;quot;Will we be able to retain our Power Libraries statuses?&amp;quot;&quot;/&gt;&lt;property id=&quot;20307&quot; value=&quot;276&quot;/&gt;&lt;/object&gt;&lt;object type=&quot;3&quot; unique_id=&quot;10387&quot;&gt;&lt;property id=&quot;20148&quot; value=&quot;5&quot;/&gt;&lt;property id=&quot;20300&quot; value=&quot;Slide 21 - &amp;quot;From LRS (CDE) Nov. 2010…# of endorsed TL positions is trending downward in CO public schools.&amp;quot;&quot;/&gt;&lt;property id=&quot;20307&quot; value=&quot;277&quot;/&gt;&lt;/object&gt;&lt;/object&gt;&lt;/object&gt;&lt;/database&gt;"/>
  <p:tag name="SECTOMILLISECCONVERTED" val="1"/>
</p:tagLst>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433838"/>
      </a:dk2>
      <a:lt2>
        <a:srgbClr val="D8D8DC"/>
      </a:lt2>
      <a:accent1>
        <a:srgbClr val="9AA977"/>
      </a:accent1>
      <a:accent2>
        <a:srgbClr val="7BA8A9"/>
      </a:accent2>
      <a:accent3>
        <a:srgbClr val="907E8C"/>
      </a:accent3>
      <a:accent4>
        <a:srgbClr val="6AA07E"/>
      </a:accent4>
      <a:accent5>
        <a:srgbClr val="A5826D"/>
      </a:accent5>
      <a:accent6>
        <a:srgbClr val="BAB5A6"/>
      </a:accent6>
      <a:hlink>
        <a:srgbClr val="50797A"/>
      </a:hlink>
      <a:folHlink>
        <a:srgbClr val="806268"/>
      </a:folHlink>
    </a:clrScheme>
    <a:fontScheme name="Slate">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late">
      <a:fillStyleLst>
        <a:solidFill>
          <a:schemeClr val="phClr"/>
        </a:solidFill>
        <a:gradFill rotWithShape="1">
          <a:gsLst>
            <a:gs pos="0">
              <a:schemeClr val="phClr">
                <a:tint val="80000"/>
                <a:satMod val="150000"/>
              </a:schemeClr>
            </a:gs>
            <a:gs pos="100000">
              <a:schemeClr val="phClr">
                <a:tint val="100000"/>
                <a:shade val="80000"/>
                <a:satMod val="135000"/>
              </a:schemeClr>
            </a:gs>
          </a:gsLst>
          <a:lin ang="5400000" scaled="1"/>
        </a:gradFill>
        <a:blipFill rotWithShape="1">
          <a:blip xmlns:r="http://schemas.openxmlformats.org/officeDocument/2006/relationships" r:embed="rId1">
            <a:duotone>
              <a:schemeClr val="phClr">
                <a:shade val="70000"/>
                <a:satMod val="125000"/>
              </a:schemeClr>
              <a:schemeClr val="phClr">
                <a:tint val="80000"/>
                <a:satMod val="115000"/>
              </a:schemeClr>
            </a:duotone>
          </a:blip>
          <a:stretch/>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190500">
              <a:srgbClr val="151515">
                <a:alpha val="90000"/>
              </a:srgbClr>
            </a:innerShdw>
          </a:effectLst>
          <a:scene3d>
            <a:camera prst="orthographicFront">
              <a:rot lat="0" lon="0" rev="0"/>
            </a:camera>
            <a:lightRig rig="glow" dir="tl"/>
          </a:scene3d>
          <a:sp3d prstMaterial="softmetal">
            <a:bevelT w="0" h="0"/>
          </a:sp3d>
        </a:effectStyle>
        <a:effectStyle>
          <a:effectLst>
            <a:outerShdw blurRad="63500" dist="101600" dir="3000000" sx="101000" sy="101000" rotWithShape="0">
              <a:srgbClr val="252525">
                <a:alpha val="50000"/>
              </a:srgbClr>
            </a:outerShdw>
          </a:effectLst>
          <a:scene3d>
            <a:camera prst="orthographicFront">
              <a:rot lat="0" lon="0" rev="0"/>
            </a:camera>
            <a:lightRig rig="morning" dir="tr">
              <a:rot lat="0" lon="0" rev="1500000"/>
            </a:lightRig>
          </a:scene3d>
          <a:sp3d prstMaterial="translucentPowder">
            <a:bevelT w="38100" h="12700"/>
          </a:sp3d>
        </a:effectStyle>
      </a:effectStyleLst>
      <a:bgFillStyleLst>
        <a:blipFill rotWithShape="1">
          <a:blip xmlns:r="http://schemas.openxmlformats.org/officeDocument/2006/relationships" r:embed="rId2">
            <a:duotone>
              <a:schemeClr val="phClr">
                <a:shade val="70000"/>
                <a:satMod val="115000"/>
              </a:schemeClr>
              <a:schemeClr val="phClr">
                <a:tint val="70000"/>
                <a:satMod val="135000"/>
              </a:schemeClr>
            </a:duotone>
          </a:blip>
          <a:stretch/>
        </a:blipFill>
        <a:blipFill rotWithShape="1">
          <a:blip xmlns:r="http://schemas.openxmlformats.org/officeDocument/2006/relationships" r:embed="rId1">
            <a:duotone>
              <a:schemeClr val="phClr">
                <a:shade val="70000"/>
                <a:satMod val="115000"/>
              </a:schemeClr>
              <a:schemeClr val="phClr">
                <a:tint val="70000"/>
                <a:satMod val="135000"/>
              </a:schemeClr>
            </a:duotone>
          </a:blip>
          <a:stretch/>
        </a:blipFill>
        <a:blipFill rotWithShape="1">
          <a:blip xmlns:r="http://schemas.openxmlformats.org/officeDocument/2006/relationships" r:embed="rId3">
            <a:duotone>
              <a:schemeClr val="phClr">
                <a:shade val="75000"/>
                <a:satMod val="115000"/>
              </a:schemeClr>
              <a:schemeClr val="phClr">
                <a:tint val="80000"/>
                <a:satMod val="125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Slate</Template>
  <TotalTime>314</TotalTime>
  <Words>1484</Words>
  <Application>Microsoft Office PowerPoint</Application>
  <PresentationFormat>On-screen Show (4:3)</PresentationFormat>
  <Paragraphs>205</Paragraphs>
  <Slides>22</Slides>
  <Notes>20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Slate</vt:lpstr>
      <vt:lpstr>   Flexible?   Fixed?     Hybrid?   </vt:lpstr>
      <vt:lpstr>Norms</vt:lpstr>
      <vt:lpstr>Slide 3</vt:lpstr>
      <vt:lpstr>Slide 4</vt:lpstr>
      <vt:lpstr>Slide 5</vt:lpstr>
      <vt:lpstr>http://tinyurl.com/ad12tls </vt:lpstr>
      <vt:lpstr>Slide 7</vt:lpstr>
      <vt:lpstr>http://tinyurl.com/ad12tls1</vt:lpstr>
      <vt:lpstr>Be boldly innovative or badly irrelevant</vt:lpstr>
      <vt:lpstr>Looking ahead….</vt:lpstr>
      <vt:lpstr>Curriculum development  Training  Title II Part D</vt:lpstr>
      <vt:lpstr>Accompanying “conditions”….</vt:lpstr>
      <vt:lpstr>During Fixed class time:</vt:lpstr>
      <vt:lpstr>During Fixed class time:</vt:lpstr>
      <vt:lpstr>During Flex time…. </vt:lpstr>
      <vt:lpstr>During Flex time….</vt:lpstr>
      <vt:lpstr>Considerations:</vt:lpstr>
      <vt:lpstr>Fixed time does not allow for intensive instruction and student effort.</vt:lpstr>
      <vt:lpstr>Half fixed and half flex means I am doing two full-time jobs </vt:lpstr>
      <vt:lpstr>Will we be able to retain our Power Libraries statuses?</vt:lpstr>
      <vt:lpstr>From LRS (CDE) Nov. 2010…# of endorsed TL positions is trending downward in CO public schools.</vt:lpstr>
      <vt:lpstr>Your input is important!</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Flexible?   Fixed?     Hybrid?   </dc:title>
  <dc:creator>.</dc:creator>
  <cp:lastModifiedBy>.</cp:lastModifiedBy>
  <cp:revision>39</cp:revision>
  <dcterms:created xsi:type="dcterms:W3CDTF">2011-01-26T19:34:02Z</dcterms:created>
  <dcterms:modified xsi:type="dcterms:W3CDTF">2011-01-27T17:27:29Z</dcterms:modified>
</cp:coreProperties>
</file>