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2" r:id="rId2"/>
  </p:sldMasterIdLst>
  <p:notesMasterIdLst>
    <p:notesMasterId r:id="rId25"/>
  </p:notesMasterIdLst>
  <p:handoutMasterIdLst>
    <p:handoutMasterId r:id="rId26"/>
  </p:handoutMasterIdLst>
  <p:sldIdLst>
    <p:sldId id="480" r:id="rId3"/>
    <p:sldId id="383" r:id="rId4"/>
    <p:sldId id="376" r:id="rId5"/>
    <p:sldId id="458" r:id="rId6"/>
    <p:sldId id="459" r:id="rId7"/>
    <p:sldId id="455" r:id="rId8"/>
    <p:sldId id="267" r:id="rId9"/>
    <p:sldId id="466" r:id="rId10"/>
    <p:sldId id="472" r:id="rId11"/>
    <p:sldId id="467" r:id="rId12"/>
    <p:sldId id="473" r:id="rId13"/>
    <p:sldId id="468" r:id="rId14"/>
    <p:sldId id="474" r:id="rId15"/>
    <p:sldId id="469" r:id="rId16"/>
    <p:sldId id="475" r:id="rId17"/>
    <p:sldId id="470" r:id="rId18"/>
    <p:sldId id="476" r:id="rId19"/>
    <p:sldId id="471" r:id="rId20"/>
    <p:sldId id="477" r:id="rId21"/>
    <p:sldId id="478" r:id="rId22"/>
    <p:sldId id="482" r:id="rId23"/>
    <p:sldId id="461" r:id="rId2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20000"/>
      </a:spcBef>
      <a:spcAft>
        <a:spcPct val="7500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7500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7500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7500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7500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hellie Tucker" initials="" lastIdx="101" clrIdx="0"/>
  <p:cmAuthor id="1" name="Gonzalo Arellano" initials="" lastIdx="36" clrIdx="1"/>
  <p:cmAuthor id="2" name="Microsoft Corporation" initials="" lastIdx="16" clrIdx="2"/>
  <p:cmAuthor id="3" name="Shelliet" initials="" lastIdx="1" clrIdx="3"/>
  <p:cmAuthor id="4" name="v-linlat" initials="" lastIdx="8" clrIdx="4"/>
  <p:cmAuthor id="5" name="Pete Mauser" initials="" lastIdx="1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555462"/>
    <a:srgbClr val="000000"/>
    <a:srgbClr val="FF00FF"/>
    <a:srgbClr val="FFFF66"/>
    <a:srgbClr val="FFFF99"/>
    <a:srgbClr val="FFFFCC"/>
    <a:srgbClr val="FF0000"/>
    <a:srgbClr val="12163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211" autoAdjust="0"/>
    <p:restoredTop sz="86338" autoAdjust="0"/>
  </p:normalViewPr>
  <p:slideViewPr>
    <p:cSldViewPr snapToGrid="0">
      <p:cViewPr varScale="1">
        <p:scale>
          <a:sx n="83" d="100"/>
          <a:sy n="83" d="100"/>
        </p:scale>
        <p:origin x="-96" y="-3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966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36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spcAft>
                <a:spcPct val="0"/>
              </a:spcAft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spcAft>
                <a:spcPct val="0"/>
              </a:spcAft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spcAft>
                <a:spcPct val="0"/>
              </a:spcAft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spcAft>
                <a:spcPct val="0"/>
              </a:spcAft>
              <a:defRPr sz="1200">
                <a:latin typeface="Arial" charset="0"/>
              </a:defRPr>
            </a:lvl1pPr>
          </a:lstStyle>
          <a:p>
            <a:fld id="{888FC11B-ED01-4F24-99EC-E885C773456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spcAft>
                <a:spcPct val="0"/>
              </a:spcAft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spcAft>
                <a:spcPct val="0"/>
              </a:spcAft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440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40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40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spcAft>
                <a:spcPct val="0"/>
              </a:spcAft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440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spcAft>
                <a:spcPct val="0"/>
              </a:spcAft>
              <a:defRPr sz="1200">
                <a:latin typeface="Arial" charset="0"/>
              </a:defRPr>
            </a:lvl1pPr>
          </a:lstStyle>
          <a:p>
            <a:fld id="{B3A58215-121A-42EA-99A7-1C4B78AFD80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26D9A98-8882-49C4-96BD-B171D60C0803}" type="slidenum">
              <a:rPr lang="en-US"/>
              <a:pPr/>
              <a:t>1</a:t>
            </a:fld>
            <a:endParaRPr lang="en-US"/>
          </a:p>
        </p:txBody>
      </p:sp>
      <p:sp>
        <p:nvSpPr>
          <p:cNvPr id="518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8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[</a:t>
            </a:r>
            <a:r>
              <a:rPr lang="en-US" b="1" dirty="0"/>
              <a:t>Notes to trainer</a:t>
            </a:r>
            <a:r>
              <a:rPr lang="en-US" dirty="0"/>
              <a:t>: </a:t>
            </a:r>
          </a:p>
          <a:p>
            <a:pPr>
              <a:buFontTx/>
              <a:buChar char="•"/>
            </a:pPr>
            <a:r>
              <a:rPr lang="en-US" dirty="0"/>
              <a:t>For detailed help in customizing this template, see the very last slide. Also, look for additional lesson text in the notes pane of some slides.</a:t>
            </a:r>
          </a:p>
          <a:p>
            <a:pPr>
              <a:buFontTx/>
              <a:buChar char="•"/>
            </a:pPr>
            <a:r>
              <a:rPr lang="en-US" dirty="0"/>
              <a:t>Because this presentation contains a Macromedia Flash</a:t>
            </a:r>
            <a:r>
              <a:rPr lang="en-US" sz="1000" baseline="30000" dirty="0"/>
              <a:t>®</a:t>
            </a:r>
            <a:r>
              <a:rPr lang="en-US" dirty="0"/>
              <a:t> animation, saving the template may cause a warning message to appear regarding personal information. Unless you add information to the properties of the Flash file itself, this warning does not apply to this presentation. Click </a:t>
            </a:r>
            <a:r>
              <a:rPr lang="en-US" b="1" dirty="0"/>
              <a:t>OK</a:t>
            </a:r>
            <a:r>
              <a:rPr lang="en-US" dirty="0"/>
              <a:t> on the message.]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64557C-5DD4-4F98-92B0-96824899D660}" type="slidenum">
              <a:rPr lang="en-US"/>
              <a:pPr/>
              <a:t>10</a:t>
            </a:fld>
            <a:endParaRPr lang="en-US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>
                <a:latin typeface="Tahoma" pitchFamily="34" charset="0"/>
              </a:rPr>
              <a:t>Sign up with the library. Librarians know collection better and make suggestion.</a:t>
            </a:r>
          </a:p>
          <a:p>
            <a:pPr marL="114300" lvl="1"/>
            <a:endParaRPr lang="en-US" dirty="0">
              <a:latin typeface="Tahoma" pitchFamily="34" charset="0"/>
            </a:endParaRPr>
          </a:p>
          <a:p>
            <a:pPr marL="114300" lvl="1"/>
            <a:r>
              <a:rPr lang="en-US" dirty="0">
                <a:latin typeface="Tahoma" pitchFamily="34" charset="0"/>
              </a:rPr>
              <a:t>Evaluate resources and determine which resources will provide the most relevant, accurate information the quickest.</a:t>
            </a:r>
          </a:p>
          <a:p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CD950B-2244-403D-832C-59D6D4B1745C}" type="slidenum">
              <a:rPr lang="en-US"/>
              <a:pPr/>
              <a:t>12</a:t>
            </a:fld>
            <a:endParaRPr lang="en-US"/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Clr>
                <a:schemeClr val="accent2"/>
              </a:buClr>
            </a:pPr>
            <a:r>
              <a:rPr lang="en-US" dirty="0">
                <a:latin typeface="Tahoma" pitchFamily="34" charset="0"/>
              </a:rPr>
              <a:t>3.1 Locate sources (intellectually and physically)</a:t>
            </a:r>
          </a:p>
          <a:p>
            <a:pPr lvl="1"/>
            <a:r>
              <a:rPr lang="en-US" dirty="0">
                <a:latin typeface="Tahoma" pitchFamily="34" charset="0"/>
              </a:rPr>
              <a:t>Where can I find the best resources?</a:t>
            </a:r>
            <a:br>
              <a:rPr lang="en-US" dirty="0">
                <a:latin typeface="Tahoma" pitchFamily="34" charset="0"/>
              </a:rPr>
            </a:br>
            <a:r>
              <a:rPr lang="en-US" dirty="0">
                <a:latin typeface="Tahoma" pitchFamily="34" charset="0"/>
              </a:rPr>
              <a:t>Who can help? Job of the librarian. Access from at home.</a:t>
            </a:r>
          </a:p>
          <a:p>
            <a:pPr lvl="1"/>
            <a:endParaRPr lang="en-US" dirty="0">
              <a:latin typeface="Tahoma" pitchFamily="34" charset="0"/>
            </a:endParaRPr>
          </a:p>
          <a:p>
            <a:pPr lvl="1"/>
            <a:r>
              <a:rPr lang="en-US" dirty="0">
                <a:latin typeface="Tahoma" pitchFamily="34" charset="0"/>
              </a:rPr>
              <a:t>Within my sources, how will I locate information? </a:t>
            </a:r>
          </a:p>
          <a:p>
            <a:pPr lvl="1"/>
            <a:r>
              <a:rPr lang="en-US" dirty="0">
                <a:latin typeface="Tahoma" pitchFamily="34" charset="0"/>
              </a:rPr>
              <a:t>Print: Tables of contents, indexes, headings, subheadings, bold print, scanning text.</a:t>
            </a:r>
          </a:p>
          <a:p>
            <a:pPr lvl="1"/>
            <a:r>
              <a:rPr lang="en-US" dirty="0">
                <a:latin typeface="Tahoma" pitchFamily="34" charset="0"/>
              </a:rPr>
              <a:t>Electronic: database strategies, keyword vs. subject, keyword identification, find on page, search within a search.</a:t>
            </a:r>
          </a:p>
          <a:p>
            <a:pPr lvl="1"/>
            <a:endParaRPr lang="en-US" dirty="0">
              <a:latin typeface="Tahoma" pitchFamily="34" charset="0"/>
            </a:endParaRPr>
          </a:p>
          <a:p>
            <a:pPr lvl="1"/>
            <a:r>
              <a:rPr lang="en-US" dirty="0">
                <a:latin typeface="Tahoma" pitchFamily="34" charset="0"/>
              </a:rPr>
              <a:t>Boolean searches</a:t>
            </a:r>
          </a:p>
          <a:p>
            <a:pPr lvl="1"/>
            <a:r>
              <a:rPr lang="en-US" dirty="0">
                <a:latin typeface="Tahoma" pitchFamily="34" charset="0"/>
              </a:rPr>
              <a:t>ILL</a:t>
            </a:r>
          </a:p>
          <a:p>
            <a:pPr lvl="1"/>
            <a:endParaRPr lang="en-US" dirty="0">
              <a:latin typeface="Tahoma" pitchFamily="34" charset="0"/>
            </a:endParaRPr>
          </a:p>
          <a:p>
            <a:pPr lvl="1"/>
            <a:endParaRPr lang="en-US" dirty="0">
              <a:latin typeface="Tahoma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EF9A23-03BB-41C4-B126-CEFF9581F588}" type="slidenum">
              <a:rPr lang="en-US"/>
              <a:pPr/>
              <a:t>14</a:t>
            </a:fld>
            <a:endParaRPr lang="en-US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u="sng"/>
              <a:t>Analyze your sources and extract information:</a:t>
            </a:r>
          </a:p>
          <a:p>
            <a:r>
              <a:rPr lang="en-US"/>
              <a:t> </a:t>
            </a:r>
            <a:r>
              <a:rPr lang="en-US">
                <a:latin typeface="Tahoma" pitchFamily="34" charset="0"/>
              </a:rPr>
              <a:t>Presentation on Notetaking skills (skimming and scanning, power reading), note cards, organizers (logical structure)</a:t>
            </a:r>
          </a:p>
          <a:p>
            <a:r>
              <a:rPr lang="en-US">
                <a:latin typeface="Tahoma" pitchFamily="34" charset="0"/>
              </a:rPr>
              <a:t>Website evaluation</a:t>
            </a:r>
          </a:p>
          <a:p>
            <a:r>
              <a:rPr lang="en-US">
                <a:latin typeface="Tahoma" pitchFamily="34" charset="0"/>
              </a:rPr>
              <a:t>Appropriate quotes, paraphrases, ideas to summarize</a:t>
            </a:r>
          </a:p>
          <a:p>
            <a:r>
              <a:rPr lang="en-US">
                <a:latin typeface="Tahoma" pitchFamily="34" charset="0"/>
              </a:rPr>
              <a:t>Bibliographic citations (source cards, plagiarism)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2805CD-02F1-4C7C-ADB4-616D52D97747}" type="slidenum">
              <a:rPr lang="en-US"/>
              <a:pPr/>
              <a:t>16</a:t>
            </a:fld>
            <a:endParaRPr lang="en-US"/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Critical thinking:</a:t>
            </a:r>
          </a:p>
          <a:p>
            <a:r>
              <a:rPr lang="en-US"/>
              <a:t>How will I organize information from multiple sources?</a:t>
            </a:r>
          </a:p>
          <a:p>
            <a:r>
              <a:rPr lang="en-US"/>
              <a:t>How can I eliminate information?</a:t>
            </a:r>
          </a:p>
          <a:p>
            <a:r>
              <a:rPr lang="en-US"/>
              <a:t>How will I present the results (format, structure)?</a:t>
            </a:r>
          </a:p>
          <a:p>
            <a:r>
              <a:rPr lang="en-US"/>
              <a:t>How will I make sure my own voice as a writer is heard?</a:t>
            </a:r>
          </a:p>
          <a:p>
            <a:r>
              <a:rPr lang="en-US"/>
              <a:t>What conclusions have I made?</a:t>
            </a:r>
          </a:p>
          <a:p>
            <a:endParaRPr lang="en-US"/>
          </a:p>
          <a:p>
            <a:r>
              <a:rPr lang="en-US" u="sng"/>
              <a:t>Classroom Applications:</a:t>
            </a:r>
          </a:p>
          <a:p>
            <a:r>
              <a:rPr lang="en-US"/>
              <a:t>Technology skills instruction (Powerpoint, Turn-it-in, posterboards-markers etc.)</a:t>
            </a:r>
          </a:p>
          <a:p>
            <a:r>
              <a:rPr lang="en-US"/>
              <a:t>Podcasts, blogs and wikis as presentation tools </a:t>
            </a:r>
          </a:p>
          <a:p>
            <a:r>
              <a:rPr lang="en-US"/>
              <a:t>Laptops for check-out (word processing)</a:t>
            </a:r>
          </a:p>
          <a:p>
            <a:r>
              <a:rPr lang="en-US"/>
              <a:t>Digital cameras</a:t>
            </a:r>
          </a:p>
          <a:p>
            <a:r>
              <a:rPr lang="en-US"/>
              <a:t>“How to Score More Points on Your Powerpoints”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83A15DE-9DA5-44A1-8930-D45E2D66FDBC}" type="slidenum">
              <a:rPr lang="en-US"/>
              <a:pPr/>
              <a:t>18</a:t>
            </a:fld>
            <a:endParaRPr lang="en-US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Clr>
                <a:schemeClr val="accent2"/>
              </a:buClr>
            </a:pPr>
            <a:r>
              <a:rPr lang="en-US">
                <a:latin typeface="Tahoma" pitchFamily="34" charset="0"/>
              </a:rPr>
              <a:t>Self-evaluation form: How have I completed the requirements of the assignment? Is this my best work?</a:t>
            </a:r>
          </a:p>
          <a:p>
            <a:pPr>
              <a:buClr>
                <a:schemeClr val="accent2"/>
              </a:buClr>
            </a:pPr>
            <a:r>
              <a:rPr lang="en-US">
                <a:latin typeface="Tahoma" pitchFamily="34" charset="0"/>
              </a:rPr>
              <a:t>Reflection (on challenges and successes during each step) </a:t>
            </a:r>
          </a:p>
          <a:p>
            <a:pPr>
              <a:buClr>
                <a:schemeClr val="accent2"/>
              </a:buClr>
            </a:pPr>
            <a:r>
              <a:rPr lang="en-US">
                <a:latin typeface="Tahoma" pitchFamily="34" charset="0"/>
              </a:rPr>
              <a:t>How could I have improved the project?</a:t>
            </a:r>
          </a:p>
          <a:p>
            <a:pPr>
              <a:buClr>
                <a:schemeClr val="accent2"/>
              </a:buClr>
            </a:pPr>
            <a:r>
              <a:rPr lang="en-US">
                <a:latin typeface="Tahoma" pitchFamily="34" charset="0"/>
              </a:rPr>
              <a:t>Checklist for Research</a:t>
            </a:r>
          </a:p>
          <a:p>
            <a:pPr>
              <a:buClr>
                <a:schemeClr val="accent2"/>
              </a:buClr>
            </a:pPr>
            <a:r>
              <a:rPr lang="en-US">
                <a:latin typeface="Tahoma" pitchFamily="34" charset="0"/>
              </a:rPr>
              <a:t>How effective was my research process?</a:t>
            </a:r>
          </a:p>
          <a:p>
            <a:pPr>
              <a:buClr>
                <a:schemeClr val="accent2"/>
              </a:buClr>
            </a:pPr>
            <a:r>
              <a:rPr lang="en-US">
                <a:latin typeface="Tahoma" pitchFamily="34" charset="0"/>
              </a:rPr>
              <a:t>Discussion in class</a:t>
            </a:r>
          </a:p>
          <a:p>
            <a:pPr>
              <a:buClr>
                <a:schemeClr val="accent2"/>
              </a:buClr>
            </a:pPr>
            <a:r>
              <a:rPr lang="en-US">
                <a:latin typeface="Tahoma" pitchFamily="34" charset="0"/>
              </a:rPr>
              <a:t>Debrief with librarian</a:t>
            </a:r>
          </a:p>
          <a:p>
            <a:pPr>
              <a:buClr>
                <a:schemeClr val="accent2"/>
              </a:buClr>
            </a:pPr>
            <a:endParaRPr lang="en-US">
              <a:latin typeface="Tahoma" pitchFamily="34" charset="0"/>
            </a:endParaRPr>
          </a:p>
          <a:p>
            <a:pPr lvl="1"/>
            <a:endParaRPr lang="en-US">
              <a:latin typeface="Tahoma" pitchFamily="34" charset="0"/>
            </a:endParaRPr>
          </a:p>
          <a:p>
            <a:pPr lvl="1"/>
            <a:r>
              <a:rPr lang="en-US">
                <a:latin typeface="Tahoma" pitchFamily="34" charset="0"/>
              </a:rPr>
              <a:t>Go back to step 1 and compare performance to the assignment. Cyclical model.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7C9DFC1-DBC3-4843-B521-B2BCBEBE9096}" type="slidenum">
              <a:rPr lang="en-US"/>
              <a:pPr/>
              <a:t>20</a:t>
            </a:fld>
            <a:endParaRPr lang="en-US"/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0" dirty="0" smtClean="0"/>
              <a:t>curriculum map: we want to reach each student with each lesson at least once during high school. We will come to your department to determine a unit suitable for integration of a library lesson. Thank you for supporting literacy.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58215-121A-42EA-99A7-1C4B78AFD80B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B50BE61-36B5-44B3-AC26-4725927ED166}" type="slidenum">
              <a:rPr lang="en-US"/>
              <a:pPr/>
              <a:t>2</a:t>
            </a:fld>
            <a:endParaRPr lang="en-US"/>
          </a:p>
        </p:txBody>
      </p:sp>
      <p:sp>
        <p:nvSpPr>
          <p:cNvPr id="360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0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C04A679-13C5-4DBD-B2DC-DEDC7E82A8D0}" type="slidenum">
              <a:rPr lang="en-US"/>
              <a:pPr/>
              <a:t>3</a:t>
            </a:fld>
            <a:endParaRPr lang="en-US"/>
          </a:p>
        </p:txBody>
      </p:sp>
      <p:sp>
        <p:nvSpPr>
          <p:cNvPr id="312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2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C04A679-13C5-4DBD-B2DC-DEDC7E82A8D0}" type="slidenum">
              <a:rPr lang="en-US"/>
              <a:pPr/>
              <a:t>4</a:t>
            </a:fld>
            <a:endParaRPr lang="en-US"/>
          </a:p>
        </p:txBody>
      </p:sp>
      <p:sp>
        <p:nvSpPr>
          <p:cNvPr id="312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2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C04A679-13C5-4DBD-B2DC-DEDC7E82A8D0}" type="slidenum">
              <a:rPr lang="en-US"/>
              <a:pPr/>
              <a:t>5</a:t>
            </a:fld>
            <a:endParaRPr lang="en-US"/>
          </a:p>
        </p:txBody>
      </p:sp>
      <p:sp>
        <p:nvSpPr>
          <p:cNvPr id="312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2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Hand-out postcards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58215-121A-42EA-99A7-1C4B78AFD80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99D5B5A-0771-4E94-97A4-7396B54A6691}" type="slidenum">
              <a:rPr lang="en-US"/>
              <a:pPr/>
              <a:t>7</a:t>
            </a:fld>
            <a:endParaRPr lang="en-US"/>
          </a:p>
        </p:txBody>
      </p:sp>
      <p:sp>
        <p:nvSpPr>
          <p:cNvPr id="321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1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DE1A3FD-FED6-4647-9D52-7B306B151C79}" type="slidenum">
              <a:rPr lang="en-US"/>
              <a:pPr/>
              <a:t>8</a:t>
            </a:fld>
            <a:endParaRPr lang="en-US"/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What is the task? </a:t>
            </a:r>
          </a:p>
          <a:p>
            <a:r>
              <a:rPr lang="en-US"/>
              <a:t> What is supposed to be done?</a:t>
            </a:r>
            <a:br>
              <a:rPr lang="en-US"/>
            </a:br>
            <a:r>
              <a:rPr lang="en-US"/>
              <a:t> What information is needed to complete the task?</a:t>
            </a:r>
          </a:p>
          <a:p>
            <a:endParaRPr lang="en-US"/>
          </a:p>
          <a:p>
            <a:r>
              <a:rPr lang="en-US" u="sng"/>
              <a:t>Examples:</a:t>
            </a:r>
          </a:p>
          <a:p>
            <a:r>
              <a:rPr lang="en-US"/>
              <a:t>Essential question</a:t>
            </a:r>
          </a:p>
          <a:p>
            <a:r>
              <a:rPr lang="en-US"/>
              <a:t>KWL chart</a:t>
            </a:r>
          </a:p>
          <a:p>
            <a:r>
              <a:rPr lang="en-US"/>
              <a:t>Project organizer</a:t>
            </a:r>
          </a:p>
          <a:p>
            <a:r>
              <a:rPr lang="en-US"/>
              <a:t>Keyword chart</a:t>
            </a:r>
          </a:p>
          <a:p>
            <a:r>
              <a:rPr lang="en-US"/>
              <a:t> </a:t>
            </a:r>
          </a:p>
          <a:p>
            <a:endParaRPr lang="en-US"/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Show my example of Delicious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58215-121A-42EA-99A7-1C4B78AFD80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 sz="44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 sz="32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Create your first workbook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20D7AC9-E432-490A-A5EC-1071FD8BBC8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Create your first workbook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64BE5B-5691-4274-901B-8E99B6C9523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4800" y="76200"/>
            <a:ext cx="212725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1463" y="76200"/>
            <a:ext cx="6230937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Create your first workbook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6C767B-AB04-46E2-8EF6-EA54193BD8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463" y="76200"/>
            <a:ext cx="82296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0838" y="914400"/>
            <a:ext cx="4138612" cy="5029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1850" y="914400"/>
            <a:ext cx="4140200" cy="5029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0077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007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Create your first workbook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0077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D05E528-F9D5-4428-AB7A-1918122D95E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463" y="76200"/>
            <a:ext cx="82296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50838" y="914400"/>
            <a:ext cx="4138612" cy="5029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850" y="914400"/>
            <a:ext cx="4140200" cy="5029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0077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007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Create your first workbook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0077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3856061-46C8-47FE-B65F-2AC9A8A89E3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Create your first workbook</a:t>
            </a:r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20D7AC9-E432-490A-A5EC-1071FD8BBC8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Create your first workbook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6A30F826-E360-401C-BEBA-5A39653A3BA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Create your first workbook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1889AA8-F466-45B1-80FC-C2E25BF287C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Create your first workbook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D23B8-18BD-4E64-9EBD-FD40F0B7AE5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r>
              <a:rPr lang="en-US" smtClean="0"/>
              <a:t>Create your first workbook</a:t>
            </a:r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972C372F-5A50-4D79-A854-29C19EEE6F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Create your first workbook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D29013D5-DCEB-45C8-9D4F-31C678F70F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Create your first workbook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30F826-E360-401C-BEBA-5A39653A3BA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Create your first workbook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C746748-B0F7-41EC-811A-52EC464D21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A3CDBD8-6182-45A1-91BC-8C7C0EFF41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lang="en-US" smtClean="0"/>
              <a:t>Create your first workbook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10C4B269-3F1F-4B4D-8DB0-51625C2EF6A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r>
              <a:rPr lang="en-US" smtClean="0"/>
              <a:t>Create your first workbook</a:t>
            </a:r>
            <a:endParaRPr lang="en-US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Create your first workbook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4BE5B-5691-4274-901B-8E99B6C952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846C767B-AB04-46E2-8EF6-EA54193BD85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Create your first workbook</a:t>
            </a: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463" y="76200"/>
            <a:ext cx="82296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0838" y="914400"/>
            <a:ext cx="4138612" cy="5029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1850" y="914400"/>
            <a:ext cx="4140200" cy="5029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0077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007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Create your first workbook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0077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D05E528-F9D5-4428-AB7A-1918122D95E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Create your first workbook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889AA8-F466-45B1-80FC-C2E25BF287C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0838" y="914400"/>
            <a:ext cx="4138612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850" y="914400"/>
            <a:ext cx="41402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Create your first workbook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7D23B8-18BD-4E64-9EBD-FD40F0B7AE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Create your first workbook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2C372F-5A50-4D79-A854-29C19EEE6F3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Create your first workbook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9013D5-DCEB-45C8-9D4F-31C678F70F8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Create your first workbook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746748-B0F7-41EC-811A-52EC464D21A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Create your first workbook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3CDBD8-6182-45A1-91BC-8C7C0EFF414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Create your first workbook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C4B269-3F1F-4B4D-8DB0-51625C2EF6A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0838" y="914400"/>
            <a:ext cx="8431212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271463" y="76200"/>
            <a:ext cx="822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007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spcAft>
                <a:spcPct val="0"/>
              </a:spcAft>
              <a:defRPr sz="1800">
                <a:solidFill>
                  <a:srgbClr val="000000"/>
                </a:solidFill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0077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spcAft>
                <a:spcPct val="0"/>
              </a:spcAft>
              <a:defRPr sz="1800">
                <a:solidFill>
                  <a:srgbClr val="000000"/>
                </a:solidFill>
                <a:latin typeface="Arial" charset="0"/>
              </a:defRPr>
            </a:lvl1pPr>
          </a:lstStyle>
          <a:p>
            <a:r>
              <a:rPr lang="en-US"/>
              <a:t>Create your first workbook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007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spcAft>
                <a:spcPct val="0"/>
              </a:spcAft>
              <a:defRPr sz="1800">
                <a:solidFill>
                  <a:srgbClr val="000000"/>
                </a:solidFill>
                <a:latin typeface="Arial" charset="0"/>
              </a:defRPr>
            </a:lvl1pPr>
          </a:lstStyle>
          <a:p>
            <a:fld id="{B5C792D6-6919-4C40-8E05-EC1367005E8A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 spd="med">
    <p:wipe dir="r"/>
  </p:transition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12163D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12163D"/>
          </a:solidFill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12163D"/>
          </a:solidFill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12163D"/>
          </a:solidFill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12163D"/>
          </a:solidFill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12163D"/>
          </a:solidFill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12163D"/>
          </a:solidFill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12163D"/>
          </a:solidFill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12163D"/>
          </a:solidFill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defRPr sz="16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Create your first workbook</a:t>
            </a:r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5C792D6-6919-4C40-8E05-EC1367005E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ransition spd="med">
    <p:wipe dir="r"/>
  </p:transition>
  <p:timing>
    <p:tnLst>
      <p:par>
        <p:cTn id="1" dur="indefinite" restart="never" nodeType="tmRoot"/>
      </p:par>
    </p:tnLst>
  </p:timing>
  <p:hf sldNum="0" hdr="0" dt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5.png"/><Relationship Id="rId4" Type="http://schemas.openxmlformats.org/officeDocument/2006/relationships/hyperlink" Target="Librarian_song.wmv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delicious.com/ste008675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5286375"/>
            <a:ext cx="6800850" cy="455612"/>
          </a:xfrm>
        </p:spPr>
        <p:txBody>
          <a:bodyPr>
            <a:noAutofit/>
          </a:bodyPr>
          <a:lstStyle/>
          <a:p>
            <a:pPr algn="l"/>
            <a:r>
              <a:rPr lang="en-US" sz="2000" dirty="0" smtClean="0"/>
              <a:t>What the Library can do for you!</a:t>
            </a:r>
            <a:endParaRPr lang="en-US" sz="2000" dirty="0"/>
          </a:p>
        </p:txBody>
      </p:sp>
      <p:sp>
        <p:nvSpPr>
          <p:cNvPr id="517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812925" y="2219325"/>
            <a:ext cx="6919913" cy="1470025"/>
          </a:xfrm>
        </p:spPr>
        <p:txBody>
          <a:bodyPr/>
          <a:lstStyle/>
          <a:p>
            <a:pPr algn="l"/>
            <a:r>
              <a:rPr lang="en-US" dirty="0" smtClean="0">
                <a:cs typeface="Tahoma" pitchFamily="34" charset="0"/>
              </a:rPr>
              <a:t>“Help us Help you”</a:t>
            </a:r>
            <a:endParaRPr lang="en-US" dirty="0">
              <a:cs typeface="Tahoma" pitchFamily="34" charset="0"/>
            </a:endParaRPr>
          </a:p>
        </p:txBody>
      </p:sp>
      <p:sp>
        <p:nvSpPr>
          <p:cNvPr id="517128" name="Rectangle 8"/>
          <p:cNvSpPr>
            <a:spLocks noChangeArrowheads="1"/>
          </p:cNvSpPr>
          <p:nvPr/>
        </p:nvSpPr>
        <p:spPr bwMode="auto">
          <a:xfrm>
            <a:off x="395288" y="736600"/>
            <a:ext cx="1000125" cy="5418138"/>
          </a:xfrm>
          <a:prstGeom prst="rect">
            <a:avLst/>
          </a:prstGeom>
          <a:gradFill rotWithShape="1">
            <a:gsLst>
              <a:gs pos="0">
                <a:schemeClr val="tx1">
                  <a:alpha val="0"/>
                </a:schemeClr>
              </a:gs>
              <a:gs pos="100000">
                <a:schemeClr val="tx1">
                  <a:gamma/>
                  <a:tint val="0"/>
                  <a:invGamma/>
                </a:schemeClr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7" name="Picture 6" descr="Norse06w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989387"/>
            <a:ext cx="1501095" cy="1907452"/>
          </a:xfrm>
          <a:prstGeom prst="rect">
            <a:avLst/>
          </a:prstGeom>
        </p:spPr>
      </p:pic>
      <p:pic>
        <p:nvPicPr>
          <p:cNvPr id="1026" name="Picture 2" descr="C:\Documents and Settings\ste008675\My Documents\My Pictures\Microsoft Clip Organizer\j0433811.png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89032" y="308055"/>
            <a:ext cx="755636" cy="75563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0" y="328613"/>
            <a:ext cx="9144000" cy="514350"/>
          </a:xfrm>
        </p:spPr>
        <p:txBody>
          <a:bodyPr>
            <a:normAutofit fontScale="90000"/>
          </a:bodyPr>
          <a:lstStyle/>
          <a:p>
            <a:r>
              <a:rPr lang="en-US" sz="4000" b="0" dirty="0">
                <a:latin typeface="Tahoma" pitchFamily="34" charset="0"/>
              </a:rPr>
              <a:t>Step 2. Information Seeking Strategies</a:t>
            </a:r>
          </a:p>
        </p:txBody>
      </p:sp>
      <p:sp>
        <p:nvSpPr>
          <p:cNvPr id="11269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336551" y="1443037"/>
            <a:ext cx="4138612" cy="4457699"/>
          </a:xfrm>
        </p:spPr>
        <p:txBody>
          <a:bodyPr/>
          <a:lstStyle/>
          <a:p>
            <a:pPr>
              <a:buClr>
                <a:schemeClr val="accent2"/>
              </a:buClr>
            </a:pPr>
            <a:r>
              <a:rPr lang="en-US" sz="2400" dirty="0">
                <a:latin typeface="Tahoma" pitchFamily="34" charset="0"/>
              </a:rPr>
              <a:t>2.1 Determine all possible sources</a:t>
            </a:r>
          </a:p>
          <a:p>
            <a:pPr>
              <a:buClr>
                <a:schemeClr val="accent2"/>
              </a:buClr>
              <a:buFont typeface="Wingdings" pitchFamily="2" charset="2"/>
              <a:buNone/>
            </a:pPr>
            <a:endParaRPr lang="en-US" sz="2400" dirty="0">
              <a:latin typeface="Tahoma" pitchFamily="34" charset="0"/>
            </a:endParaRPr>
          </a:p>
          <a:p>
            <a:pPr lvl="1">
              <a:buFont typeface="Wingdings" pitchFamily="2" charset="2"/>
              <a:buChar char="Ø"/>
            </a:pPr>
            <a:r>
              <a:rPr lang="en-US" dirty="0">
                <a:latin typeface="Tahoma" pitchFamily="34" charset="0"/>
              </a:rPr>
              <a:t>Books, Encyclopedias, Databases, Internet, etc.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sz="half" idx="2"/>
          </p:nvPr>
        </p:nvSpPr>
        <p:spPr>
          <a:xfrm>
            <a:off x="4800600" y="1414462"/>
            <a:ext cx="4038600" cy="4638865"/>
          </a:xfrm>
        </p:spPr>
        <p:txBody>
          <a:bodyPr/>
          <a:lstStyle/>
          <a:p>
            <a:pPr>
              <a:buClr>
                <a:schemeClr val="accent2"/>
              </a:buClr>
            </a:pPr>
            <a:r>
              <a:rPr lang="en-US" sz="2400" dirty="0">
                <a:latin typeface="Tahoma" pitchFamily="34" charset="0"/>
              </a:rPr>
              <a:t>2.2 Select the best sources</a:t>
            </a:r>
          </a:p>
          <a:p>
            <a:pPr>
              <a:buClr>
                <a:schemeClr val="accent2"/>
              </a:buClr>
              <a:buFont typeface="Wingdings" pitchFamily="2" charset="2"/>
              <a:buNone/>
            </a:pPr>
            <a:endParaRPr lang="en-US" sz="2400" dirty="0">
              <a:latin typeface="Tahoma" pitchFamily="34" charset="0"/>
            </a:endParaRPr>
          </a:p>
          <a:p>
            <a:pPr lvl="1">
              <a:buFont typeface="Wingdings" pitchFamily="2" charset="2"/>
              <a:buChar char="Ø"/>
            </a:pPr>
            <a:r>
              <a:rPr lang="en-US" dirty="0">
                <a:latin typeface="Tahoma" pitchFamily="34" charset="0"/>
              </a:rPr>
              <a:t>the most relevant, accurate information </a:t>
            </a:r>
          </a:p>
          <a:p>
            <a:pPr lvl="1">
              <a:spcBef>
                <a:spcPts val="1800"/>
              </a:spcBef>
              <a:buFont typeface="Wingdings" pitchFamily="2" charset="2"/>
              <a:buChar char="Ø"/>
            </a:pPr>
            <a:r>
              <a:rPr lang="en-US" dirty="0">
                <a:latin typeface="Tahoma" pitchFamily="34" charset="0"/>
              </a:rPr>
              <a:t>the quickest access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11272" name="Picture 8" descr="#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50" y="4580757"/>
            <a:ext cx="1902542" cy="16370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What we can offer you for this step: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50838" y="1500187"/>
            <a:ext cx="8431212" cy="4443411"/>
          </a:xfrm>
        </p:spPr>
        <p:txBody>
          <a:bodyPr/>
          <a:lstStyle/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 smtClean="0"/>
              <a:t>Book carts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 smtClean="0"/>
              <a:t>Library catalog (keepers: bibliography)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 smtClean="0"/>
              <a:t>Database navigation and teacher tools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 smtClean="0"/>
              <a:t>Internet searches, </a:t>
            </a:r>
            <a:r>
              <a:rPr lang="en-US" sz="2400" dirty="0" err="1" smtClean="0"/>
              <a:t>Webquests</a:t>
            </a:r>
            <a:endParaRPr lang="en-US" sz="2400" dirty="0" smtClean="0"/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 smtClean="0"/>
              <a:t>ILL: interlibrary loan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 smtClean="0"/>
              <a:t>Library website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 smtClean="0"/>
              <a:t>United Streaming (assignment builder)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 smtClean="0"/>
              <a:t>Web 2.0 tools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</p:txBody>
      </p:sp>
      <p:pic>
        <p:nvPicPr>
          <p:cNvPr id="5" name="Picture 4" descr="humo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22110" y="2585705"/>
            <a:ext cx="2921889" cy="4086558"/>
          </a:xfrm>
          <a:prstGeom prst="rect">
            <a:avLst/>
          </a:prstGeom>
        </p:spPr>
      </p:pic>
      <p:pic>
        <p:nvPicPr>
          <p:cNvPr id="6" name="Picture 8" descr="#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4917" y="0"/>
            <a:ext cx="1519083" cy="130707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0">
                <a:latin typeface="Tahoma" pitchFamily="34" charset="0"/>
              </a:rPr>
              <a:t>Step 3. Location and Access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301752" y="1485900"/>
            <a:ext cx="4038600" cy="4567428"/>
          </a:xfrm>
        </p:spPr>
        <p:txBody>
          <a:bodyPr/>
          <a:lstStyle/>
          <a:p>
            <a:pPr>
              <a:buClr>
                <a:schemeClr val="accent2"/>
              </a:buClr>
            </a:pPr>
            <a:r>
              <a:rPr lang="en-US" sz="2400" dirty="0">
                <a:latin typeface="Tahoma" pitchFamily="34" charset="0"/>
              </a:rPr>
              <a:t>3.1 Locate sources </a:t>
            </a:r>
          </a:p>
          <a:p>
            <a:pPr>
              <a:buClr>
                <a:schemeClr val="accent2"/>
              </a:buClr>
              <a:buFont typeface="Wingdings" pitchFamily="2" charset="2"/>
              <a:buNone/>
            </a:pPr>
            <a:endParaRPr lang="en-US" sz="2400" dirty="0">
              <a:latin typeface="Tahoma" pitchFamily="34" charset="0"/>
            </a:endParaRPr>
          </a:p>
          <a:p>
            <a:pPr lvl="1">
              <a:buFont typeface="Wingdings" pitchFamily="2" charset="2"/>
              <a:buChar char="Ø"/>
            </a:pPr>
            <a:r>
              <a:rPr lang="en-US" dirty="0">
                <a:latin typeface="Tahoma" pitchFamily="34" charset="0"/>
              </a:rPr>
              <a:t>Where can I find each source?</a:t>
            </a:r>
            <a:br>
              <a:rPr lang="en-US" dirty="0">
                <a:latin typeface="Tahoma" pitchFamily="34" charset="0"/>
              </a:rPr>
            </a:br>
            <a:endParaRPr lang="en-US" dirty="0">
              <a:latin typeface="Tahoma" pitchFamily="34" charset="0"/>
            </a:endParaRPr>
          </a:p>
        </p:txBody>
      </p:sp>
      <p:sp>
        <p:nvSpPr>
          <p:cNvPr id="13317" name="Rectangle 5"/>
          <p:cNvSpPr>
            <a:spLocks noGrp="1" noChangeArrowheads="1"/>
          </p:cNvSpPr>
          <p:nvPr>
            <p:ph sz="half" idx="2"/>
          </p:nvPr>
        </p:nvSpPr>
        <p:spPr>
          <a:xfrm>
            <a:off x="4800600" y="1485900"/>
            <a:ext cx="4038600" cy="4567428"/>
          </a:xfrm>
        </p:spPr>
        <p:txBody>
          <a:bodyPr/>
          <a:lstStyle/>
          <a:p>
            <a:pPr>
              <a:buClr>
                <a:schemeClr val="accent2"/>
              </a:buClr>
            </a:pPr>
            <a:r>
              <a:rPr lang="en-US" sz="2400" dirty="0">
                <a:latin typeface="Tahoma" pitchFamily="34" charset="0"/>
              </a:rPr>
              <a:t>3.2 Find information within sources</a:t>
            </a:r>
          </a:p>
          <a:p>
            <a:pPr>
              <a:buClr>
                <a:schemeClr val="accent2"/>
              </a:buClr>
              <a:buFont typeface="Wingdings" pitchFamily="2" charset="2"/>
              <a:buNone/>
            </a:pPr>
            <a:endParaRPr lang="en-US" sz="2400" dirty="0">
              <a:latin typeface="Tahoma" pitchFamily="34" charset="0"/>
            </a:endParaRPr>
          </a:p>
          <a:p>
            <a:pPr lvl="1">
              <a:buFont typeface="Wingdings" pitchFamily="2" charset="2"/>
              <a:buChar char="Ø"/>
            </a:pPr>
            <a:r>
              <a:rPr lang="en-US" dirty="0">
                <a:latin typeface="Tahoma" pitchFamily="34" charset="0"/>
              </a:rPr>
              <a:t>How do I use the source the most efficiently?</a:t>
            </a:r>
          </a:p>
          <a:p>
            <a:pPr lvl="1">
              <a:buFont typeface="Wingdings" pitchFamily="2" charset="2"/>
              <a:buChar char="Ø"/>
            </a:pPr>
            <a:endParaRPr lang="en-US" dirty="0">
              <a:latin typeface="Tahoma" pitchFamily="34" charset="0"/>
            </a:endParaRPr>
          </a:p>
          <a:p>
            <a:pPr lvl="1">
              <a:buFont typeface="Wingdings" pitchFamily="2" charset="2"/>
              <a:buChar char="Ø"/>
            </a:pPr>
            <a:r>
              <a:rPr lang="en-US" dirty="0">
                <a:latin typeface="Tahoma" pitchFamily="34" charset="0"/>
              </a:rPr>
              <a:t>Where is the relevant information within each source?</a:t>
            </a:r>
          </a:p>
        </p:txBody>
      </p:sp>
      <p:pic>
        <p:nvPicPr>
          <p:cNvPr id="13318" name="Picture 6" descr="#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50" y="4197759"/>
            <a:ext cx="2379043" cy="20426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What we can offer you for this step: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50838" y="1528763"/>
            <a:ext cx="8431212" cy="4414836"/>
          </a:xfrm>
        </p:spPr>
        <p:txBody>
          <a:bodyPr/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dirty="0" smtClean="0"/>
              <a:t>Library orientation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dirty="0" smtClean="0"/>
              <a:t>Database flyers (off-campus)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dirty="0" smtClean="0"/>
              <a:t>Speed reading techniques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dirty="0" smtClean="0"/>
              <a:t>Advanced Search strategies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pic>
        <p:nvPicPr>
          <p:cNvPr id="6" name="Picture 6" descr="#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28155" y="0"/>
            <a:ext cx="1415845" cy="12156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0">
                <a:latin typeface="Tahoma" pitchFamily="34" charset="0"/>
              </a:rPr>
              <a:t>Step 4. Use of Information</a:t>
            </a:r>
          </a:p>
        </p:txBody>
      </p:sp>
      <p:sp>
        <p:nvSpPr>
          <p:cNvPr id="15365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301752" y="1700212"/>
            <a:ext cx="4038600" cy="4353115"/>
          </a:xfrm>
        </p:spPr>
        <p:txBody>
          <a:bodyPr/>
          <a:lstStyle/>
          <a:p>
            <a:pPr>
              <a:buClr>
                <a:schemeClr val="accent2"/>
              </a:buClr>
            </a:pPr>
            <a:r>
              <a:rPr lang="en-US" sz="2400" dirty="0">
                <a:latin typeface="Tahoma" pitchFamily="34" charset="0"/>
              </a:rPr>
              <a:t>4.1 Engage (e.g., read, hear, view, touch)</a:t>
            </a:r>
          </a:p>
          <a:p>
            <a:pPr>
              <a:buClr>
                <a:schemeClr val="accent2"/>
              </a:buClr>
              <a:buFont typeface="Wingdings" pitchFamily="2" charset="2"/>
              <a:buNone/>
            </a:pPr>
            <a:endParaRPr lang="en-US" sz="2400" dirty="0">
              <a:latin typeface="Tahoma" pitchFamily="34" charset="0"/>
            </a:endParaRPr>
          </a:p>
          <a:p>
            <a:pPr lvl="1">
              <a:buFont typeface="Wingdings" pitchFamily="2" charset="2"/>
              <a:buChar char="Ø"/>
            </a:pPr>
            <a:r>
              <a:rPr lang="en-US" dirty="0">
                <a:latin typeface="Tahoma" pitchFamily="34" charset="0"/>
              </a:rPr>
              <a:t>How will information be recorded?</a:t>
            </a:r>
            <a:br>
              <a:rPr lang="en-US" dirty="0">
                <a:latin typeface="Tahoma" pitchFamily="34" charset="0"/>
              </a:rPr>
            </a:br>
            <a:endParaRPr lang="en-US" dirty="0">
              <a:latin typeface="Tahoma" pitchFamily="34" charset="0"/>
            </a:endParaRPr>
          </a:p>
        </p:txBody>
      </p:sp>
      <p:sp>
        <p:nvSpPr>
          <p:cNvPr id="15366" name="Rectangle 6"/>
          <p:cNvSpPr>
            <a:spLocks noGrp="1" noChangeArrowheads="1"/>
          </p:cNvSpPr>
          <p:nvPr>
            <p:ph sz="half" idx="2"/>
          </p:nvPr>
        </p:nvSpPr>
        <p:spPr>
          <a:xfrm>
            <a:off x="4800600" y="1728788"/>
            <a:ext cx="4038600" cy="4324540"/>
          </a:xfrm>
        </p:spPr>
        <p:txBody>
          <a:bodyPr/>
          <a:lstStyle/>
          <a:p>
            <a:pPr>
              <a:buClr>
                <a:schemeClr val="accent2"/>
              </a:buClr>
            </a:pPr>
            <a:r>
              <a:rPr lang="en-US" sz="2400" dirty="0">
                <a:latin typeface="Tahoma" pitchFamily="34" charset="0"/>
              </a:rPr>
              <a:t>4.2 Extract relevant information</a:t>
            </a:r>
          </a:p>
          <a:p>
            <a:pPr>
              <a:buClr>
                <a:schemeClr val="accent2"/>
              </a:buClr>
              <a:buFont typeface="Wingdings" pitchFamily="2" charset="2"/>
              <a:buNone/>
            </a:pPr>
            <a:endParaRPr lang="en-US" sz="2400" dirty="0">
              <a:latin typeface="Tahoma" pitchFamily="34" charset="0"/>
            </a:endParaRPr>
          </a:p>
          <a:p>
            <a:pPr lvl="1">
              <a:buFont typeface="Wingdings" pitchFamily="2" charset="2"/>
              <a:buChar char="Ø"/>
            </a:pPr>
            <a:r>
              <a:rPr lang="en-US" dirty="0">
                <a:latin typeface="Tahoma" pitchFamily="34" charset="0"/>
              </a:rPr>
              <a:t>Look at relevancy and validity.</a:t>
            </a:r>
          </a:p>
        </p:txBody>
      </p:sp>
      <p:pic>
        <p:nvPicPr>
          <p:cNvPr id="15367" name="Picture 7" descr="#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" y="4206971"/>
            <a:ext cx="2241755" cy="178425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What we can offer you for this step: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dirty="0" smtClean="0"/>
              <a:t>Note-taking 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dirty="0" smtClean="0"/>
              <a:t>Citations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dirty="0" smtClean="0"/>
              <a:t>Plagiarism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dirty="0" smtClean="0"/>
              <a:t>Evaluating websites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dirty="0" smtClean="0"/>
              <a:t>Navigating the network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smtClean="0"/>
              <a:t>G-mail</a:t>
            </a:r>
            <a:endParaRPr lang="en-US" sz="2800" dirty="0" smtClean="0"/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pic>
        <p:nvPicPr>
          <p:cNvPr id="5" name="Picture 4" descr="he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51796" y="2507572"/>
            <a:ext cx="3428999" cy="3377564"/>
          </a:xfrm>
          <a:prstGeom prst="rect">
            <a:avLst/>
          </a:prstGeom>
        </p:spPr>
      </p:pic>
      <p:pic>
        <p:nvPicPr>
          <p:cNvPr id="6" name="Picture 7" descr="#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94828" y="0"/>
            <a:ext cx="1649172" cy="131260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0" dirty="0">
                <a:latin typeface="Tahoma" pitchFamily="34" charset="0"/>
              </a:rPr>
              <a:t>Step 5. Synthesis</a:t>
            </a:r>
          </a:p>
        </p:txBody>
      </p:sp>
      <p:sp>
        <p:nvSpPr>
          <p:cNvPr id="17413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301752" y="1571624"/>
            <a:ext cx="4038600" cy="4481703"/>
          </a:xfrm>
        </p:spPr>
        <p:txBody>
          <a:bodyPr/>
          <a:lstStyle/>
          <a:p>
            <a:pPr>
              <a:buClr>
                <a:schemeClr val="accent2"/>
              </a:buClr>
            </a:pPr>
            <a:r>
              <a:rPr lang="en-US" sz="2400">
                <a:latin typeface="Tahoma" pitchFamily="34" charset="0"/>
              </a:rPr>
              <a:t>5.1 Organize from multiple sources  </a:t>
            </a:r>
            <a:br>
              <a:rPr lang="en-US" sz="2400">
                <a:latin typeface="Tahoma" pitchFamily="34" charset="0"/>
              </a:rPr>
            </a:br>
            <a:endParaRPr lang="en-US" sz="2400">
              <a:latin typeface="Tahoma" pitchFamily="34" charset="0"/>
            </a:endParaRPr>
          </a:p>
        </p:txBody>
      </p:sp>
      <p:sp>
        <p:nvSpPr>
          <p:cNvPr id="17414" name="Rectangle 6"/>
          <p:cNvSpPr>
            <a:spLocks noGrp="1" noChangeArrowheads="1"/>
          </p:cNvSpPr>
          <p:nvPr>
            <p:ph sz="half" idx="2"/>
          </p:nvPr>
        </p:nvSpPr>
        <p:spPr>
          <a:xfrm>
            <a:off x="4800600" y="1685924"/>
            <a:ext cx="4038600" cy="4367403"/>
          </a:xfrm>
        </p:spPr>
        <p:txBody>
          <a:bodyPr/>
          <a:lstStyle/>
          <a:p>
            <a:pPr>
              <a:buClr>
                <a:schemeClr val="accent2"/>
              </a:buClr>
            </a:pPr>
            <a:r>
              <a:rPr lang="en-US" sz="2400" dirty="0">
                <a:latin typeface="Tahoma" pitchFamily="34" charset="0"/>
              </a:rPr>
              <a:t>5.2 Present the information</a:t>
            </a:r>
          </a:p>
          <a:p>
            <a:pPr>
              <a:buClr>
                <a:schemeClr val="accent2"/>
              </a:buClr>
              <a:buFont typeface="Wingdings" pitchFamily="2" charset="2"/>
              <a:buNone/>
            </a:pPr>
            <a:endParaRPr lang="en-US" sz="2400" dirty="0">
              <a:latin typeface="Tahoma" pitchFamily="34" charset="0"/>
            </a:endParaRPr>
          </a:p>
          <a:p>
            <a:pPr lvl="1">
              <a:buFont typeface="Wingdings" pitchFamily="2" charset="2"/>
              <a:buChar char="Ø"/>
            </a:pPr>
            <a:r>
              <a:rPr lang="en-US" dirty="0">
                <a:latin typeface="Tahoma" pitchFamily="34" charset="0"/>
              </a:rPr>
              <a:t>Who/What is the audience?</a:t>
            </a:r>
          </a:p>
          <a:p>
            <a:pPr lvl="1">
              <a:buFont typeface="Wingdings" pitchFamily="2" charset="2"/>
              <a:buChar char="Ø"/>
            </a:pPr>
            <a:endParaRPr lang="en-US" dirty="0">
              <a:latin typeface="Tahoma" pitchFamily="34" charset="0"/>
            </a:endParaRPr>
          </a:p>
          <a:p>
            <a:pPr lvl="1">
              <a:buFont typeface="Wingdings" pitchFamily="2" charset="2"/>
              <a:buChar char="Ø"/>
            </a:pPr>
            <a:r>
              <a:rPr lang="en-US" dirty="0">
                <a:latin typeface="Tahoma" pitchFamily="34" charset="0"/>
              </a:rPr>
              <a:t>What is the medium of presentation?</a:t>
            </a:r>
          </a:p>
          <a:p>
            <a:pPr>
              <a:buClr>
                <a:schemeClr val="accent2"/>
              </a:buClr>
            </a:pPr>
            <a:endParaRPr lang="en-US" sz="2400" dirty="0">
              <a:latin typeface="Tahoma" pitchFamily="34" charset="0"/>
            </a:endParaRPr>
          </a:p>
        </p:txBody>
      </p:sp>
      <p:pic>
        <p:nvPicPr>
          <p:cNvPr id="17415" name="Picture 7" descr="#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0102" y="4056728"/>
            <a:ext cx="2166472" cy="184150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What we can offer you for this step: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857374"/>
            <a:ext cx="8503920" cy="4241673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Blogs, Podcasts, Wiki’s, Picasa, </a:t>
            </a:r>
            <a:r>
              <a:rPr lang="en-US" sz="2800" dirty="0" err="1" smtClean="0"/>
              <a:t>Nings</a:t>
            </a:r>
            <a:r>
              <a:rPr lang="en-US" sz="2800" dirty="0" smtClean="0"/>
              <a:t>, </a:t>
            </a:r>
            <a:r>
              <a:rPr lang="en-US" sz="2800" dirty="0" err="1" smtClean="0"/>
              <a:t>Flickr</a:t>
            </a:r>
            <a:r>
              <a:rPr lang="en-US" sz="2800" dirty="0" smtClean="0"/>
              <a:t> …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Digital cameras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Video cameras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Microphones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Webcams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PowerPoint, Publisher, Word, Excel</a:t>
            </a:r>
          </a:p>
          <a:p>
            <a:pPr>
              <a:buFont typeface="Arial" pitchFamily="34" charset="0"/>
              <a:buChar char="•"/>
            </a:pPr>
            <a:endParaRPr lang="en-US" sz="2800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</p:txBody>
      </p:sp>
      <p:pic>
        <p:nvPicPr>
          <p:cNvPr id="5" name="Picture 7" descr="#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27729" y="0"/>
            <a:ext cx="1316271" cy="111883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0" dirty="0">
                <a:latin typeface="Tahoma" pitchFamily="34" charset="0"/>
              </a:rPr>
              <a:t>Step 6. Evaluation</a:t>
            </a:r>
          </a:p>
        </p:txBody>
      </p:sp>
      <p:sp>
        <p:nvSpPr>
          <p:cNvPr id="19461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301752" y="1543050"/>
            <a:ext cx="4038600" cy="4510278"/>
          </a:xfrm>
        </p:spPr>
        <p:txBody>
          <a:bodyPr/>
          <a:lstStyle/>
          <a:p>
            <a:pPr>
              <a:buClr>
                <a:schemeClr val="accent2"/>
              </a:buClr>
            </a:pPr>
            <a:r>
              <a:rPr lang="en-US" sz="2400" dirty="0">
                <a:latin typeface="Tahoma" pitchFamily="34" charset="0"/>
              </a:rPr>
              <a:t>6.1 Judge the product</a:t>
            </a:r>
          </a:p>
          <a:p>
            <a:pPr>
              <a:buClr>
                <a:schemeClr val="accent2"/>
              </a:buClr>
              <a:buFont typeface="Wingdings" pitchFamily="2" charset="2"/>
              <a:buNone/>
            </a:pPr>
            <a:endParaRPr lang="en-US" sz="2400" dirty="0">
              <a:latin typeface="Tahoma" pitchFamily="34" charset="0"/>
            </a:endParaRPr>
          </a:p>
          <a:p>
            <a:pPr lvl="1">
              <a:buFont typeface="Wingdings" pitchFamily="2" charset="2"/>
              <a:buChar char="Ø"/>
            </a:pPr>
            <a:r>
              <a:rPr lang="en-US" dirty="0">
                <a:latin typeface="Tahoma" pitchFamily="34" charset="0"/>
              </a:rPr>
              <a:t>Has the problem/question been solved/answered? </a:t>
            </a:r>
          </a:p>
          <a:p>
            <a:pPr lvl="1">
              <a:buFont typeface="Wingdings" pitchFamily="2" charset="2"/>
              <a:buChar char="Ø"/>
            </a:pPr>
            <a:endParaRPr lang="en-US" dirty="0">
              <a:latin typeface="Tahoma" pitchFamily="34" charset="0"/>
            </a:endParaRPr>
          </a:p>
          <a:p>
            <a:pPr lvl="1">
              <a:buFont typeface="Wingdings" pitchFamily="2" charset="2"/>
              <a:buChar char="Ø"/>
            </a:pPr>
            <a:r>
              <a:rPr lang="en-US" dirty="0">
                <a:latin typeface="Tahoma" pitchFamily="34" charset="0"/>
              </a:rPr>
              <a:t>Does the final product match the task?</a:t>
            </a:r>
            <a:br>
              <a:rPr lang="en-US" dirty="0">
                <a:latin typeface="Tahoma" pitchFamily="34" charset="0"/>
              </a:rPr>
            </a:br>
            <a:endParaRPr lang="en-US" dirty="0">
              <a:latin typeface="Tahoma" pitchFamily="34" charset="0"/>
            </a:endParaRPr>
          </a:p>
        </p:txBody>
      </p:sp>
      <p:sp>
        <p:nvSpPr>
          <p:cNvPr id="19462" name="Rectangle 6"/>
          <p:cNvSpPr>
            <a:spLocks noGrp="1" noChangeArrowheads="1"/>
          </p:cNvSpPr>
          <p:nvPr>
            <p:ph sz="half" idx="2"/>
          </p:nvPr>
        </p:nvSpPr>
        <p:spPr>
          <a:xfrm>
            <a:off x="4800600" y="1543050"/>
            <a:ext cx="4038600" cy="4510278"/>
          </a:xfrm>
        </p:spPr>
        <p:txBody>
          <a:bodyPr/>
          <a:lstStyle/>
          <a:p>
            <a:pPr>
              <a:buClr>
                <a:schemeClr val="accent2"/>
              </a:buClr>
            </a:pPr>
            <a:r>
              <a:rPr lang="en-US" sz="2400" dirty="0">
                <a:latin typeface="Tahoma" pitchFamily="34" charset="0"/>
              </a:rPr>
              <a:t>6.2 Judge the process </a:t>
            </a:r>
          </a:p>
          <a:p>
            <a:pPr>
              <a:buClr>
                <a:schemeClr val="accent2"/>
              </a:buClr>
              <a:buFont typeface="Wingdings" pitchFamily="2" charset="2"/>
              <a:buNone/>
            </a:pPr>
            <a:endParaRPr lang="en-US" sz="2400" dirty="0">
              <a:latin typeface="Tahoma" pitchFamily="34" charset="0"/>
            </a:endParaRPr>
          </a:p>
          <a:p>
            <a:pPr lvl="1">
              <a:buFont typeface="Wingdings" pitchFamily="2" charset="2"/>
              <a:buChar char="Ø"/>
            </a:pPr>
            <a:r>
              <a:rPr lang="en-US" dirty="0">
                <a:latin typeface="Tahoma" pitchFamily="34" charset="0"/>
              </a:rPr>
              <a:t>How can it be better the next time?</a:t>
            </a:r>
          </a:p>
          <a:p>
            <a:pPr>
              <a:buClr>
                <a:schemeClr val="accent2"/>
              </a:buClr>
            </a:pPr>
            <a:endParaRPr lang="en-US" sz="2400" dirty="0">
              <a:latin typeface="Tahoma" pitchFamily="34" charset="0"/>
            </a:endParaRPr>
          </a:p>
        </p:txBody>
      </p:sp>
      <p:pic>
        <p:nvPicPr>
          <p:cNvPr id="19463" name="Picture 7" descr="#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22936" y="4451578"/>
            <a:ext cx="2200377" cy="17920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What we can offer you for this step: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lnSpc>
                <a:spcPct val="200000"/>
              </a:lnSpc>
              <a:buFont typeface="Arial" pitchFamily="34" charset="0"/>
              <a:buChar char="•"/>
            </a:pPr>
            <a:r>
              <a:rPr lang="en-US" sz="2600" dirty="0" smtClean="0"/>
              <a:t>Self-evaluation forms</a:t>
            </a:r>
          </a:p>
          <a:p>
            <a:pPr>
              <a:lnSpc>
                <a:spcPct val="200000"/>
              </a:lnSpc>
              <a:buFont typeface="Arial" pitchFamily="34" charset="0"/>
              <a:buChar char="•"/>
            </a:pPr>
            <a:r>
              <a:rPr lang="en-US" sz="2600" dirty="0" smtClean="0"/>
              <a:t>One-on-one time with students and teachers</a:t>
            </a:r>
          </a:p>
          <a:p>
            <a:pPr>
              <a:lnSpc>
                <a:spcPct val="200000"/>
              </a:lnSpc>
              <a:buFont typeface="Arial" pitchFamily="34" charset="0"/>
              <a:buChar char="•"/>
            </a:pPr>
            <a:r>
              <a:rPr lang="en-US" sz="2600" dirty="0" smtClean="0"/>
              <a:t>IL assessments (citations, bibliographies, rubrics)</a:t>
            </a:r>
          </a:p>
          <a:p>
            <a:pPr>
              <a:lnSpc>
                <a:spcPct val="200000"/>
              </a:lnSpc>
              <a:buFont typeface="Arial" pitchFamily="34" charset="0"/>
              <a:buChar char="•"/>
            </a:pPr>
            <a:r>
              <a:rPr lang="en-US" sz="2600" dirty="0" smtClean="0"/>
              <a:t>Instant feedback</a:t>
            </a:r>
            <a:endParaRPr lang="en-US" sz="2400" dirty="0" smtClean="0"/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pic>
        <p:nvPicPr>
          <p:cNvPr id="5" name="Picture 7" descr="#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18439" y="0"/>
            <a:ext cx="1725561" cy="140535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427" name="Rectangle 3"/>
          <p:cNvSpPr>
            <a:spLocks noGrp="1" noChangeArrowheads="1"/>
          </p:cNvSpPr>
          <p:nvPr>
            <p:ph type="title"/>
          </p:nvPr>
        </p:nvSpPr>
        <p:spPr>
          <a:xfrm>
            <a:off x="520700" y="282576"/>
            <a:ext cx="8229600" cy="609600"/>
          </a:xfrm>
        </p:spPr>
        <p:txBody>
          <a:bodyPr/>
          <a:lstStyle/>
          <a:p>
            <a:r>
              <a:rPr lang="en-US" dirty="0" smtClean="0"/>
              <a:t>The Standards for the 21</a:t>
            </a:r>
            <a:r>
              <a:rPr lang="en-US" baseline="30000" dirty="0" smtClean="0"/>
              <a:t>st</a:t>
            </a:r>
            <a:r>
              <a:rPr lang="en-US" dirty="0" smtClean="0"/>
              <a:t>-Century Learner</a:t>
            </a:r>
            <a:endParaRPr lang="en-US" dirty="0"/>
          </a:p>
        </p:txBody>
      </p:sp>
      <p:pic>
        <p:nvPicPr>
          <p:cNvPr id="10" name="Content Placeholder 9" descr="21st century learner.bmp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228076" y="3700463"/>
            <a:ext cx="2015016" cy="2525486"/>
          </a:xfrm>
        </p:spPr>
      </p:pic>
      <p:sp>
        <p:nvSpPr>
          <p:cNvPr id="359426" name="Rectangle 2"/>
          <p:cNvSpPr>
            <a:spLocks noGrp="1" noChangeArrowheads="1"/>
          </p:cNvSpPr>
          <p:nvPr>
            <p:ph type="body" sz="half" idx="2"/>
          </p:nvPr>
        </p:nvSpPr>
        <p:spPr>
          <a:xfrm>
            <a:off x="2500314" y="2286000"/>
            <a:ext cx="6519862" cy="4057650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400" dirty="0" smtClean="0"/>
              <a:t>inquire, think critically, and gain knowledge;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400" dirty="0" smtClean="0"/>
              <a:t>draw conclusions, make informed decisions, apply knowledge to new situations, and create new knowledge;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400" dirty="0" smtClean="0"/>
              <a:t>share knowledge and participate ethically and productively as members of our democratic society;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400" dirty="0" smtClean="0"/>
              <a:t>pursue personal and aesthetic growth.</a:t>
            </a:r>
          </a:p>
          <a:p>
            <a:pPr marL="0" indent="0">
              <a:spcAft>
                <a:spcPct val="75000"/>
              </a:spcAft>
              <a:buNone/>
            </a:pP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414338" y="1414462"/>
            <a:ext cx="8472488" cy="11818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j-lt"/>
              </a:rPr>
              <a:t>describe how learners use skills, resources, and tools to:</a:t>
            </a:r>
          </a:p>
          <a:p>
            <a:endParaRPr lang="en-US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0" dirty="0" smtClean="0">
                <a:latin typeface="Tahoma" pitchFamily="34" charset="0"/>
              </a:rPr>
              <a:t>The Big 6</a:t>
            </a:r>
            <a:endParaRPr lang="en-US" sz="4000" b="0" dirty="0">
              <a:latin typeface="Tahoma" pitchFamily="34" charset="0"/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95942" y="1527047"/>
            <a:ext cx="8948057" cy="4775781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/>
              <a:t>consistent school-wide vocabulary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/>
              <a:t>gets </a:t>
            </a:r>
            <a:r>
              <a:rPr lang="en-US" sz="2400" dirty="0"/>
              <a:t>students organized (structure)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/>
              <a:t>easy step-by-step approach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/>
              <a:t>awareness </a:t>
            </a:r>
            <a:r>
              <a:rPr lang="en-US" sz="2400" dirty="0"/>
              <a:t>for different options or sources of information </a:t>
            </a:r>
            <a:endParaRPr lang="en-US" sz="2400" dirty="0">
              <a:effectLst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/>
              <a:t>applicable to all subject areas across grade levels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/>
              <a:t>best learned when integrated with classroom curriculum and activities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9229" y="520262"/>
            <a:ext cx="8458200" cy="66018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COLLABORATION</a:t>
            </a:r>
          </a:p>
          <a:p>
            <a:pPr algn="ctr"/>
            <a:r>
              <a:rPr lang="en-US" dirty="0" smtClean="0"/>
              <a:t>Meet </a:t>
            </a:r>
            <a:r>
              <a:rPr lang="en-US" b="1" dirty="0" smtClean="0">
                <a:solidFill>
                  <a:srgbClr val="FF0000"/>
                </a:solidFill>
              </a:rPr>
              <a:t>NGHS mission </a:t>
            </a:r>
            <a:r>
              <a:rPr lang="en-US" dirty="0" smtClean="0"/>
              <a:t>for 2008-09: To develop a culture of trust, collaboration, and shared leadership.</a:t>
            </a:r>
          </a:p>
          <a:p>
            <a:pPr algn="ctr"/>
            <a:r>
              <a:rPr lang="en-US" dirty="0" smtClean="0"/>
              <a:t>Collaboration between teachers and librarians brings additional </a:t>
            </a:r>
            <a:r>
              <a:rPr lang="en-US" b="1" dirty="0" smtClean="0">
                <a:solidFill>
                  <a:srgbClr val="FF0000"/>
                </a:solidFill>
              </a:rPr>
              <a:t>energy, expertise and creativity </a:t>
            </a:r>
            <a:r>
              <a:rPr lang="en-US" dirty="0" smtClean="0"/>
              <a:t>to planning instructional activities.</a:t>
            </a:r>
          </a:p>
          <a:p>
            <a:pPr algn="ctr"/>
            <a:r>
              <a:rPr lang="en-US" dirty="0" smtClean="0"/>
              <a:t>Schools with quality school library programs and professional staffing </a:t>
            </a:r>
            <a:r>
              <a:rPr lang="en-US" b="1" dirty="0" smtClean="0">
                <a:solidFill>
                  <a:srgbClr val="FF0000"/>
                </a:solidFill>
              </a:rPr>
              <a:t>show 8 to 21% better CSAP scores </a:t>
            </a:r>
            <a:r>
              <a:rPr lang="en-US" dirty="0" smtClean="0"/>
              <a:t>than schools without such programs.</a:t>
            </a:r>
          </a:p>
          <a:p>
            <a:pPr algn="ctr">
              <a:lnSpc>
                <a:spcPct val="150000"/>
              </a:lnSpc>
            </a:pPr>
            <a:endParaRPr lang="en-US" dirty="0" smtClean="0"/>
          </a:p>
          <a:p>
            <a:pPr algn="ctr">
              <a:lnSpc>
                <a:spcPct val="150000"/>
              </a:lnSpc>
            </a:pPr>
            <a:endParaRPr lang="en-US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Credits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00025" y="6343650"/>
            <a:ext cx="3414711" cy="300036"/>
          </a:xfrm>
        </p:spPr>
        <p:txBody>
          <a:bodyPr/>
          <a:lstStyle/>
          <a:p>
            <a:r>
              <a:rPr lang="en-US" dirty="0" smtClean="0"/>
              <a:t>Created by Rita Stephenson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50838" y="1800225"/>
            <a:ext cx="8431212" cy="4143374"/>
          </a:xfrm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400" dirty="0" smtClean="0">
                <a:latin typeface="Arial" charset="0"/>
              </a:rPr>
              <a:t>The "Big6™ copyright © (1987) Michael B " is. Eisenberg and Robert E. Berkowitz.</a:t>
            </a:r>
          </a:p>
          <a:p>
            <a:pPr>
              <a:spcBef>
                <a:spcPct val="50000"/>
              </a:spcBef>
            </a:pPr>
            <a:r>
              <a:rPr lang="en-US" sz="2400" dirty="0" smtClean="0">
                <a:latin typeface="Arial" charset="0"/>
              </a:rPr>
              <a:t> For more information, visit: </a:t>
            </a:r>
            <a:r>
              <a:rPr lang="en-US" sz="3200" dirty="0" smtClean="0">
                <a:solidFill>
                  <a:srgbClr val="000000"/>
                </a:solidFill>
                <a:latin typeface="Arial" charset="0"/>
              </a:rPr>
              <a:t>www.big6.com</a:t>
            </a:r>
          </a:p>
          <a:p>
            <a:endParaRPr lang="en-US" dirty="0"/>
          </a:p>
        </p:txBody>
      </p:sp>
      <p:pic>
        <p:nvPicPr>
          <p:cNvPr id="5" name="Picture 4" descr="bli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00713" y="3443286"/>
            <a:ext cx="3157538" cy="3063980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298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88" y="0"/>
            <a:ext cx="8229600" cy="728663"/>
          </a:xfrm>
        </p:spPr>
        <p:txBody>
          <a:bodyPr/>
          <a:lstStyle/>
          <a:p>
            <a:r>
              <a:rPr lang="en-US" dirty="0" smtClean="0"/>
              <a:t>These standards relate to your curriculum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57549" y="5335538"/>
            <a:ext cx="2288457" cy="476250"/>
          </a:xfrm>
        </p:spPr>
        <p:txBody>
          <a:bodyPr/>
          <a:lstStyle/>
          <a:p>
            <a:r>
              <a:rPr lang="en-US" sz="1600" i="1" dirty="0" smtClean="0"/>
              <a:t>What language?</a:t>
            </a:r>
            <a:endParaRPr lang="en-US" sz="1600" i="1" dirty="0"/>
          </a:p>
        </p:txBody>
      </p:sp>
      <p:sp>
        <p:nvSpPr>
          <p:cNvPr id="31129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288926" y="814389"/>
            <a:ext cx="8431212" cy="4421288"/>
          </a:xfrm>
          <a:noFill/>
        </p:spPr>
        <p:txBody>
          <a:bodyPr/>
          <a:lstStyle/>
          <a:p>
            <a:pPr marL="409575" indent="-409575">
              <a:spcAft>
                <a:spcPct val="75000"/>
              </a:spcAft>
            </a:pPr>
            <a:r>
              <a:rPr lang="en-US" sz="2400" b="1" dirty="0" smtClean="0"/>
              <a:t>Examples:</a:t>
            </a:r>
          </a:p>
          <a:p>
            <a:pPr marL="409575" indent="-409575">
              <a:spcAft>
                <a:spcPct val="75000"/>
              </a:spcAft>
              <a:buFont typeface="Arial" pitchFamily="34" charset="0"/>
              <a:buChar char="•"/>
            </a:pPr>
            <a:r>
              <a:rPr lang="en-US" sz="2400" dirty="0" smtClean="0"/>
              <a:t>select and use appropriate technologies to gather, process, and analyze data and to report information related to an investigation </a:t>
            </a:r>
            <a:r>
              <a:rPr lang="en-US" sz="2400" dirty="0" smtClean="0">
                <a:solidFill>
                  <a:srgbClr val="C00000"/>
                </a:solidFill>
              </a:rPr>
              <a:t>(Science standards)</a:t>
            </a:r>
          </a:p>
          <a:p>
            <a:pPr marL="409575" indent="-409575">
              <a:spcAft>
                <a:spcPct val="75000"/>
              </a:spcAft>
              <a:buFont typeface="Arial" pitchFamily="34" charset="0"/>
              <a:buChar char="•"/>
            </a:pPr>
            <a:r>
              <a:rPr lang="en-US" sz="2400" dirty="0" smtClean="0"/>
              <a:t>obtaining and processing information by selecting, categorizing, and analyzing from sources </a:t>
            </a:r>
            <a:r>
              <a:rPr lang="en-US" sz="2400" dirty="0" smtClean="0">
                <a:solidFill>
                  <a:srgbClr val="C00000"/>
                </a:solidFill>
              </a:rPr>
              <a:t>(Foreign Language standard)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311301" name="Rectangle 5"/>
          <p:cNvSpPr>
            <a:spLocks noChangeArrowheads="1"/>
          </p:cNvSpPr>
          <p:nvPr/>
        </p:nvSpPr>
        <p:spPr bwMode="auto">
          <a:xfrm>
            <a:off x="0" y="4681538"/>
            <a:ext cx="8431213" cy="87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Ctr="1"/>
          <a:lstStyle/>
          <a:p>
            <a:pPr>
              <a:spcAft>
                <a:spcPct val="0"/>
              </a:spcAft>
            </a:pPr>
            <a:endParaRPr lang="en-US" dirty="0"/>
          </a:p>
        </p:txBody>
      </p:sp>
      <p:pic>
        <p:nvPicPr>
          <p:cNvPr id="8" name="Picture 7" descr="sot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07417" y="3945492"/>
            <a:ext cx="3936583" cy="2912508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298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88" y="0"/>
            <a:ext cx="8229600" cy="728663"/>
          </a:xfrm>
        </p:spPr>
        <p:txBody>
          <a:bodyPr/>
          <a:lstStyle/>
          <a:p>
            <a:r>
              <a:rPr lang="en-US" dirty="0" smtClean="0"/>
              <a:t>These standards relate to your curriculum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1129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288926" y="828675"/>
            <a:ext cx="8431212" cy="5086349"/>
          </a:xfrm>
          <a:noFill/>
        </p:spPr>
        <p:txBody>
          <a:bodyPr/>
          <a:lstStyle/>
          <a:p>
            <a:pPr marL="409575" indent="-409575">
              <a:spcAft>
                <a:spcPct val="75000"/>
              </a:spcAft>
            </a:pPr>
            <a:r>
              <a:rPr lang="en-US" sz="2400" b="1" dirty="0" smtClean="0"/>
              <a:t>Examples:</a:t>
            </a:r>
          </a:p>
          <a:p>
            <a:pPr marL="409575" indent="-409575">
              <a:spcAft>
                <a:spcPct val="75000"/>
              </a:spcAft>
              <a:buFont typeface="Arial" pitchFamily="34" charset="0"/>
              <a:buChar char="•"/>
            </a:pPr>
            <a:endParaRPr lang="en-US" sz="2400" b="1" dirty="0" smtClean="0"/>
          </a:p>
          <a:p>
            <a:pPr marL="409575" indent="-409575">
              <a:spcAft>
                <a:spcPct val="75000"/>
              </a:spcAft>
              <a:buFont typeface="Arial" pitchFamily="34" charset="0"/>
              <a:buChar char="•"/>
            </a:pPr>
            <a:r>
              <a:rPr lang="en-US" sz="2400" dirty="0" smtClean="0"/>
              <a:t>apply thinking skills to their reading, writing, speaking, listening and viewing </a:t>
            </a:r>
            <a:r>
              <a:rPr lang="en-US" sz="2400" dirty="0" smtClean="0">
                <a:solidFill>
                  <a:srgbClr val="C00000"/>
                </a:solidFill>
              </a:rPr>
              <a:t>(Reading and writing standards)</a:t>
            </a:r>
          </a:p>
          <a:p>
            <a:pPr marL="409575" indent="-409575">
              <a:spcAft>
                <a:spcPct val="75000"/>
              </a:spcAft>
              <a:buFont typeface="Arial" pitchFamily="34" charset="0"/>
              <a:buChar char="•"/>
            </a:pPr>
            <a:r>
              <a:rPr lang="en-US" sz="2400" dirty="0" smtClean="0"/>
              <a:t>using historical information to interpret and evaluate decisions or policies regarding contemporary issues </a:t>
            </a:r>
            <a:r>
              <a:rPr lang="en-US" sz="2400" dirty="0" smtClean="0">
                <a:solidFill>
                  <a:srgbClr val="C00000"/>
                </a:solidFill>
              </a:rPr>
              <a:t>(History standards)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311301" name="Rectangle 5"/>
          <p:cNvSpPr>
            <a:spLocks noChangeArrowheads="1"/>
          </p:cNvSpPr>
          <p:nvPr/>
        </p:nvSpPr>
        <p:spPr bwMode="auto">
          <a:xfrm>
            <a:off x="95250" y="4610100"/>
            <a:ext cx="8431213" cy="87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Ctr="1"/>
          <a:lstStyle/>
          <a:p>
            <a:pPr>
              <a:spcAft>
                <a:spcPct val="0"/>
              </a:spcAft>
            </a:pPr>
            <a:endParaRPr lang="en-US" dirty="0"/>
          </a:p>
        </p:txBody>
      </p:sp>
      <p:pic>
        <p:nvPicPr>
          <p:cNvPr id="9" name="Picture 8" descr="already read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91138" y="4995862"/>
            <a:ext cx="3638550" cy="1323975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298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88" y="0"/>
            <a:ext cx="8229600" cy="728663"/>
          </a:xfrm>
        </p:spPr>
        <p:txBody>
          <a:bodyPr/>
          <a:lstStyle/>
          <a:p>
            <a:r>
              <a:rPr lang="en-US" dirty="0" smtClean="0"/>
              <a:t>These standards relate to your curriculum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1129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288926" y="828675"/>
            <a:ext cx="8431212" cy="5086349"/>
          </a:xfrm>
          <a:noFill/>
        </p:spPr>
        <p:txBody>
          <a:bodyPr/>
          <a:lstStyle/>
          <a:p>
            <a:pPr marL="409575" indent="-409575">
              <a:spcAft>
                <a:spcPct val="75000"/>
              </a:spcAft>
            </a:pPr>
            <a:r>
              <a:rPr lang="en-US" sz="2400" b="1" dirty="0" smtClean="0"/>
              <a:t>Examples:</a:t>
            </a:r>
          </a:p>
          <a:p>
            <a:pPr marL="409575" indent="-409575">
              <a:spcAft>
                <a:spcPct val="75000"/>
              </a:spcAft>
              <a:buFontTx/>
              <a:buChar char="-"/>
            </a:pPr>
            <a:r>
              <a:rPr lang="en-US" sz="2400" dirty="0" smtClean="0"/>
              <a:t>investigating the time, cost, available technology and participation requirements involved in a choice of physical activities </a:t>
            </a:r>
            <a:r>
              <a:rPr lang="en-US" sz="2400" dirty="0" smtClean="0">
                <a:solidFill>
                  <a:srgbClr val="C00000"/>
                </a:solidFill>
              </a:rPr>
              <a:t>(P.E. standards)</a:t>
            </a:r>
          </a:p>
          <a:p>
            <a:pPr marL="409575" indent="-409575">
              <a:spcAft>
                <a:spcPct val="75000"/>
              </a:spcAft>
              <a:buFontTx/>
              <a:buChar char="-"/>
            </a:pPr>
            <a:r>
              <a:rPr lang="en-US" sz="2400" dirty="0" smtClean="0"/>
              <a:t>become mathematical problem solvers. To be problem solvers, students need to know how to                               find ways to reach a goal when no                                 routine path is apparent                                                    </a:t>
            </a:r>
            <a:r>
              <a:rPr lang="en-US" sz="2400" dirty="0" smtClean="0">
                <a:solidFill>
                  <a:srgbClr val="C00000"/>
                </a:solidFill>
              </a:rPr>
              <a:t>(Math standards)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311301" name="Rectangle 5"/>
          <p:cNvSpPr>
            <a:spLocks noChangeArrowheads="1"/>
          </p:cNvSpPr>
          <p:nvPr/>
        </p:nvSpPr>
        <p:spPr bwMode="auto">
          <a:xfrm>
            <a:off x="95250" y="4610100"/>
            <a:ext cx="8431213" cy="87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Ctr="1"/>
          <a:lstStyle/>
          <a:p>
            <a:pPr>
              <a:spcAft>
                <a:spcPct val="0"/>
              </a:spcAft>
            </a:pPr>
            <a:endParaRPr lang="en-US" dirty="0"/>
          </a:p>
        </p:txBody>
      </p:sp>
      <p:pic>
        <p:nvPicPr>
          <p:cNvPr id="8" name="Picture 7" descr="math_joke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86500" y="3524250"/>
            <a:ext cx="2857500" cy="3333750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171575" y="6200775"/>
            <a:ext cx="6572249" cy="476250"/>
          </a:xfrm>
        </p:spPr>
        <p:txBody>
          <a:bodyPr/>
          <a:lstStyle/>
          <a:p>
            <a:r>
              <a:rPr lang="en-US" sz="2800" dirty="0" smtClean="0">
                <a:solidFill>
                  <a:srgbClr val="555462"/>
                </a:solidFill>
                <a:latin typeface="+mn-lt"/>
              </a:rPr>
              <a:t>aka “Standards OS 1.0”</a:t>
            </a:r>
            <a:endParaRPr lang="en-US" sz="2800" dirty="0">
              <a:solidFill>
                <a:srgbClr val="555462"/>
              </a:solidFill>
              <a:latin typeface="+mn-lt"/>
            </a:endParaRPr>
          </a:p>
        </p:txBody>
      </p:sp>
      <p:pic>
        <p:nvPicPr>
          <p:cNvPr id="5" name="Picture 5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2943885" y="1527175"/>
            <a:ext cx="3219718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BIG6 Research Model</a:t>
            </a:r>
            <a:endParaRPr lang="en-US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Tahoma" pitchFamily="34" charset="0"/>
              </a:rPr>
              <a:t>RATIONALE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spcBef>
                <a:spcPct val="40000"/>
              </a:spcBef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Tahoma" pitchFamily="34" charset="0"/>
              </a:rPr>
              <a:t>teach information and technology skills</a:t>
            </a:r>
          </a:p>
          <a:p>
            <a:pPr>
              <a:lnSpc>
                <a:spcPct val="150000"/>
              </a:lnSpc>
              <a:spcBef>
                <a:spcPct val="40000"/>
              </a:spcBef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Tahoma" pitchFamily="34" charset="0"/>
              </a:rPr>
              <a:t>most widely-known and widely-used approach in the world </a:t>
            </a:r>
          </a:p>
          <a:p>
            <a:pPr>
              <a:lnSpc>
                <a:spcPct val="150000"/>
              </a:lnSpc>
              <a:spcBef>
                <a:spcPct val="40000"/>
              </a:spcBef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Tahoma" pitchFamily="34" charset="0"/>
              </a:rPr>
              <a:t>applicable whenever people need and use information</a:t>
            </a:r>
          </a:p>
          <a:p>
            <a:pPr>
              <a:lnSpc>
                <a:spcPct val="150000"/>
              </a:lnSpc>
              <a:spcBef>
                <a:spcPct val="40000"/>
              </a:spcBef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Tahoma" pitchFamily="34" charset="0"/>
              </a:rPr>
              <a:t>systematic process to find, use, apply, and evaluate information</a:t>
            </a:r>
          </a:p>
          <a:p>
            <a:pPr>
              <a:lnSpc>
                <a:spcPct val="150000"/>
              </a:lnSpc>
              <a:spcBef>
                <a:spcPct val="40000"/>
              </a:spcBef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Tahoma" pitchFamily="34" charset="0"/>
              </a:rPr>
              <a:t>help students to work smarter </a:t>
            </a:r>
          </a:p>
          <a:p>
            <a:pPr>
              <a:lnSpc>
                <a:spcPct val="150000"/>
              </a:lnSpc>
              <a:spcBef>
                <a:spcPct val="40000"/>
              </a:spcBef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Tahoma" pitchFamily="34" charset="0"/>
              </a:rPr>
              <a:t>focuses on process as well as content</a:t>
            </a:r>
            <a:endParaRPr lang="en-US" sz="2400" dirty="0">
              <a:solidFill>
                <a:srgbClr val="000000"/>
              </a:solidFill>
              <a:latin typeface="Tahoma" pitchFamily="34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ahoma" pitchFamily="34" charset="0"/>
              </a:rPr>
              <a:t>Step 1. Task Definition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301752" y="1414462"/>
            <a:ext cx="4038600" cy="4638865"/>
          </a:xfrm>
        </p:spPr>
        <p:txBody>
          <a:bodyPr/>
          <a:lstStyle/>
          <a:p>
            <a:r>
              <a:rPr lang="en-US" dirty="0">
                <a:latin typeface="Tahoma" pitchFamily="34" charset="0"/>
              </a:rPr>
              <a:t>1.1 Define the information problem </a:t>
            </a:r>
          </a:p>
          <a:p>
            <a:pPr>
              <a:buFont typeface="Wingdings" pitchFamily="2" charset="2"/>
              <a:buNone/>
            </a:pPr>
            <a:endParaRPr lang="en-US" dirty="0">
              <a:latin typeface="Tahoma" pitchFamily="34" charset="0"/>
            </a:endParaRPr>
          </a:p>
          <a:p>
            <a:pPr lvl="1">
              <a:buFont typeface="Wingdings" pitchFamily="2" charset="2"/>
              <a:buChar char="Ø"/>
            </a:pPr>
            <a:r>
              <a:rPr lang="en-US" dirty="0">
                <a:latin typeface="Tahoma" pitchFamily="34" charset="0"/>
              </a:rPr>
              <a:t>Formulate the initial problem/question</a:t>
            </a:r>
          </a:p>
          <a:p>
            <a:pPr lvl="1">
              <a:buFont typeface="Wingdings" pitchFamily="2" charset="2"/>
              <a:buChar char="Ø"/>
            </a:pPr>
            <a:endParaRPr lang="en-US" dirty="0">
              <a:latin typeface="Tahoma" pitchFamily="34" charset="0"/>
            </a:endParaRPr>
          </a:p>
          <a:p>
            <a:pPr lvl="1">
              <a:buFont typeface="Wingdings" pitchFamily="2" charset="2"/>
              <a:buChar char="Ø"/>
            </a:pPr>
            <a:r>
              <a:rPr lang="en-US" dirty="0">
                <a:latin typeface="Tahoma" pitchFamily="34" charset="0"/>
              </a:rPr>
              <a:t>Establish focus</a:t>
            </a:r>
          </a:p>
          <a:p>
            <a:pPr>
              <a:buFont typeface="Wingdings" pitchFamily="2" charset="2"/>
              <a:buNone/>
            </a:pPr>
            <a:endParaRPr lang="en-US" dirty="0">
              <a:latin typeface="Tahoma" pitchFamily="34" charset="0"/>
            </a:endParaRPr>
          </a:p>
        </p:txBody>
      </p:sp>
      <p:sp>
        <p:nvSpPr>
          <p:cNvPr id="9220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800600" y="1485900"/>
            <a:ext cx="4038600" cy="4567428"/>
          </a:xfrm>
        </p:spPr>
        <p:txBody>
          <a:bodyPr/>
          <a:lstStyle/>
          <a:p>
            <a:r>
              <a:rPr lang="en-US" dirty="0">
                <a:latin typeface="Tahoma" pitchFamily="34" charset="0"/>
              </a:rPr>
              <a:t>1.2 Identify information needed </a:t>
            </a:r>
          </a:p>
          <a:p>
            <a:pPr>
              <a:buFont typeface="Wingdings" pitchFamily="2" charset="2"/>
              <a:buNone/>
            </a:pPr>
            <a:endParaRPr lang="en-US" dirty="0">
              <a:latin typeface="Tahoma" pitchFamily="34" charset="0"/>
            </a:endParaRPr>
          </a:p>
          <a:p>
            <a:pPr lvl="1">
              <a:buFont typeface="Wingdings" pitchFamily="2" charset="2"/>
              <a:buChar char="Ø"/>
            </a:pPr>
            <a:r>
              <a:rPr lang="en-US" dirty="0">
                <a:latin typeface="Tahoma" pitchFamily="34" charset="0"/>
              </a:rPr>
              <a:t>Brainstorm</a:t>
            </a:r>
          </a:p>
          <a:p>
            <a:pPr lvl="1">
              <a:buFont typeface="Wingdings" pitchFamily="2" charset="2"/>
              <a:buChar char="Ø"/>
            </a:pPr>
            <a:endParaRPr lang="en-US" dirty="0">
              <a:latin typeface="Tahoma" pitchFamily="34" charset="0"/>
            </a:endParaRPr>
          </a:p>
          <a:p>
            <a:pPr lvl="1">
              <a:buFont typeface="Wingdings" pitchFamily="2" charset="2"/>
              <a:buChar char="Ø"/>
            </a:pPr>
            <a:r>
              <a:rPr lang="en-US" dirty="0">
                <a:latin typeface="Tahoma" pitchFamily="34" charset="0"/>
              </a:rPr>
              <a:t>Identify keywords</a:t>
            </a:r>
          </a:p>
          <a:p>
            <a:pPr lvl="1">
              <a:buFont typeface="Wingdings" pitchFamily="2" charset="2"/>
              <a:buChar char="Ø"/>
            </a:pPr>
            <a:endParaRPr lang="en-US" dirty="0">
              <a:latin typeface="Tahoma" pitchFamily="34" charset="0"/>
            </a:endParaRPr>
          </a:p>
          <a:p>
            <a:pPr lvl="1">
              <a:buFont typeface="Wingdings" pitchFamily="2" charset="2"/>
              <a:buChar char="Ø"/>
            </a:pPr>
            <a:r>
              <a:rPr lang="en-US" dirty="0">
                <a:latin typeface="Tahoma" pitchFamily="34" charset="0"/>
              </a:rPr>
              <a:t>Explore general sources</a:t>
            </a:r>
          </a:p>
          <a:p>
            <a:pPr>
              <a:buFont typeface="Wingdings" pitchFamily="2" charset="2"/>
              <a:buNone/>
            </a:pPr>
            <a:endParaRPr lang="en-US" dirty="0">
              <a:latin typeface="Tahoma" pitchFamily="34" charset="0"/>
            </a:endParaRPr>
          </a:p>
        </p:txBody>
      </p:sp>
      <p:pic>
        <p:nvPicPr>
          <p:cNvPr id="9221" name="Picture 5" descr="#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5" y="4598512"/>
            <a:ext cx="2042652" cy="172450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What we can offer you for this step: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50838" y="1628775"/>
            <a:ext cx="8431212" cy="4314824"/>
          </a:xfrm>
        </p:spPr>
        <p:txBody>
          <a:bodyPr/>
          <a:lstStyle/>
          <a:p>
            <a:pPr>
              <a:spcAft>
                <a:spcPts val="1200"/>
              </a:spcAft>
              <a:buFont typeface="Arial" pitchFamily="34" charset="0"/>
              <a:buChar char="•"/>
            </a:pPr>
            <a:r>
              <a:rPr lang="en-US" sz="2400" dirty="0" smtClean="0"/>
              <a:t>Lesson planning</a:t>
            </a:r>
          </a:p>
          <a:p>
            <a:pPr>
              <a:spcAft>
                <a:spcPts val="1200"/>
              </a:spcAft>
              <a:buFont typeface="Arial" pitchFamily="34" charset="0"/>
              <a:buChar char="•"/>
            </a:pPr>
            <a:r>
              <a:rPr lang="en-US" sz="2400" dirty="0" smtClean="0"/>
              <a:t>Essential questions</a:t>
            </a:r>
          </a:p>
          <a:p>
            <a:pPr>
              <a:spcAft>
                <a:spcPts val="1200"/>
              </a:spcAft>
              <a:buFont typeface="Arial" pitchFamily="34" charset="0"/>
              <a:buChar char="•"/>
            </a:pPr>
            <a:r>
              <a:rPr lang="en-US" sz="2400" dirty="0" smtClean="0"/>
              <a:t>KWL chart and other graphic organizers</a:t>
            </a:r>
          </a:p>
          <a:p>
            <a:pPr>
              <a:spcAft>
                <a:spcPts val="1200"/>
              </a:spcAft>
              <a:buFont typeface="Arial" pitchFamily="34" charset="0"/>
              <a:buChar char="•"/>
            </a:pPr>
            <a:r>
              <a:rPr lang="en-US" sz="2400" dirty="0" smtClean="0"/>
              <a:t>Keyword organizers (synonyms, antonyms)</a:t>
            </a:r>
          </a:p>
          <a:p>
            <a:pPr>
              <a:spcAft>
                <a:spcPts val="1200"/>
              </a:spcAft>
              <a:buFont typeface="Arial" pitchFamily="34" charset="0"/>
              <a:buChar char="•"/>
            </a:pPr>
            <a:r>
              <a:rPr lang="en-US" sz="2400" dirty="0" smtClean="0"/>
              <a:t>Teachers’ websites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hlinkClick r:id="rId3"/>
              </a:rPr>
              <a:t>Delicious</a:t>
            </a:r>
            <a:r>
              <a:rPr lang="en-US" sz="2400" dirty="0" smtClean="0"/>
              <a:t> (your bookmarks online)</a:t>
            </a:r>
            <a:endParaRPr lang="en-US" dirty="0" smtClean="0"/>
          </a:p>
        </p:txBody>
      </p:sp>
      <p:pic>
        <p:nvPicPr>
          <p:cNvPr id="6" name="Picture 5" descr="#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69161" y="0"/>
            <a:ext cx="1474839" cy="124512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Training presentation- Excel 2003—Create your first workbook">
  <a:themeElements>
    <a:clrScheme name="Custom 18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Default 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7500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7500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7B7A8E"/>
        </a:dk1>
        <a:lt1>
          <a:srgbClr val="FFFFFF"/>
        </a:lt1>
        <a:dk2>
          <a:srgbClr val="9B9AB3"/>
        </a:dk2>
        <a:lt2>
          <a:srgbClr val="FFFFFF"/>
        </a:lt2>
        <a:accent1>
          <a:srgbClr val="807EB0"/>
        </a:accent1>
        <a:accent2>
          <a:srgbClr val="333399"/>
        </a:accent2>
        <a:accent3>
          <a:srgbClr val="CBCAD6"/>
        </a:accent3>
        <a:accent4>
          <a:srgbClr val="DADADA"/>
        </a:accent4>
        <a:accent5>
          <a:srgbClr val="C0C0D4"/>
        </a:accent5>
        <a:accent6>
          <a:srgbClr val="2D2D8A"/>
        </a:accent6>
        <a:hlink>
          <a:srgbClr val="DEE8F9"/>
        </a:hlink>
        <a:folHlink>
          <a:srgbClr val="D1CFFB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ivic">
  <a:themeElements>
    <a:clrScheme name="Custom 19">
      <a:dk1>
        <a:sysClr val="windowText" lastClr="000000"/>
      </a:dk1>
      <a:lt1>
        <a:sysClr val="window" lastClr="FFFFFF"/>
      </a:lt1>
      <a:dk2>
        <a:srgbClr val="000000"/>
      </a:dk2>
      <a:lt2>
        <a:srgbClr val="FFD961"/>
      </a:lt2>
      <a:accent1>
        <a:srgbClr val="D50143"/>
      </a:accent1>
      <a:accent2>
        <a:srgbClr val="CF430B"/>
      </a:accent2>
      <a:accent3>
        <a:srgbClr val="CF430B"/>
      </a:accent3>
      <a:accent4>
        <a:srgbClr val="C00000"/>
      </a:accent4>
      <a:accent5>
        <a:srgbClr val="FF0000"/>
      </a:accent5>
      <a:accent6>
        <a:srgbClr val="EE1E23"/>
      </a:accent6>
      <a:hlink>
        <a:srgbClr val="683F09"/>
      </a:hlink>
      <a:folHlink>
        <a:srgbClr val="7F7F7F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Training presentation- Excel 2003—Create your first workbook</Template>
  <TotalTime>1218</TotalTime>
  <Words>1221</Words>
  <Application>Microsoft Office PowerPoint</Application>
  <PresentationFormat>On-screen Show (4:3)</PresentationFormat>
  <Paragraphs>213</Paragraphs>
  <Slides>22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Training presentation- Excel 2003—Create your first workbook</vt:lpstr>
      <vt:lpstr>Civic</vt:lpstr>
      <vt:lpstr>“Help us Help you”</vt:lpstr>
      <vt:lpstr>The Standards for the 21st-Century Learner</vt:lpstr>
      <vt:lpstr>These standards relate to your curriculum</vt:lpstr>
      <vt:lpstr>These standards relate to your curriculum</vt:lpstr>
      <vt:lpstr>These standards relate to your curriculum</vt:lpstr>
      <vt:lpstr>The BIG6 Research Model</vt:lpstr>
      <vt:lpstr>RATIONALE</vt:lpstr>
      <vt:lpstr>Step 1. Task Definition</vt:lpstr>
      <vt:lpstr>What we can offer you for this step:</vt:lpstr>
      <vt:lpstr>Step 2. Information Seeking Strategies</vt:lpstr>
      <vt:lpstr>What we can offer you for this step:</vt:lpstr>
      <vt:lpstr>Step 3. Location and Access</vt:lpstr>
      <vt:lpstr>What we can offer you for this step:</vt:lpstr>
      <vt:lpstr>Step 4. Use of Information</vt:lpstr>
      <vt:lpstr>What we can offer you for this step:</vt:lpstr>
      <vt:lpstr>Step 5. Synthesis</vt:lpstr>
      <vt:lpstr>What we can offer you for this step:</vt:lpstr>
      <vt:lpstr>Step 6. Evaluation</vt:lpstr>
      <vt:lpstr>What we can offer you for this step:</vt:lpstr>
      <vt:lpstr>The Big 6</vt:lpstr>
      <vt:lpstr>Slide 21</vt:lpstr>
      <vt:lpstr>Credits</vt:lpstr>
    </vt:vector>
  </TitlesOfParts>
  <Manager/>
  <Company>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Microsoft® Office  Excel® 2003 Training</dc:title>
  <dc:subject/>
  <dc:creator>.</dc:creator>
  <cp:keywords/>
  <dc:description/>
  <cp:lastModifiedBy>.</cp:lastModifiedBy>
  <cp:revision>108</cp:revision>
  <dcterms:created xsi:type="dcterms:W3CDTF">2008-05-22T16:56:54Z</dcterms:created>
  <dcterms:modified xsi:type="dcterms:W3CDTF">2009-09-10T20:29:46Z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TC100932171033</vt:lpwstr>
  </property>
</Properties>
</file>