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72" r:id="rId5"/>
    <p:sldMasterId id="2147483676" r:id="rId6"/>
    <p:sldMasterId id="2147483678" r:id="rId7"/>
    <p:sldMasterId id="2147483688" r:id="rId8"/>
    <p:sldMasterId id="2147483692" r:id="rId9"/>
    <p:sldMasterId id="2147483694" r:id="rId10"/>
    <p:sldMasterId id="2147483715" r:id="rId11"/>
  </p:sldMasterIdLst>
  <p:notesMasterIdLst>
    <p:notesMasterId r:id="rId34"/>
  </p:notesMasterIdLst>
  <p:handoutMasterIdLst>
    <p:handoutMasterId r:id="rId35"/>
  </p:handoutMasterIdLst>
  <p:sldIdLst>
    <p:sldId id="278" r:id="rId12"/>
    <p:sldId id="287" r:id="rId13"/>
    <p:sldId id="261" r:id="rId14"/>
    <p:sldId id="265" r:id="rId15"/>
    <p:sldId id="286" r:id="rId16"/>
    <p:sldId id="279" r:id="rId17"/>
    <p:sldId id="259" r:id="rId18"/>
    <p:sldId id="280" r:id="rId19"/>
    <p:sldId id="282" r:id="rId20"/>
    <p:sldId id="270" r:id="rId21"/>
    <p:sldId id="262" r:id="rId22"/>
    <p:sldId id="273" r:id="rId23"/>
    <p:sldId id="272" r:id="rId24"/>
    <p:sldId id="268" r:id="rId25"/>
    <p:sldId id="290" r:id="rId26"/>
    <p:sldId id="283" r:id="rId27"/>
    <p:sldId id="289" r:id="rId28"/>
    <p:sldId id="264" r:id="rId29"/>
    <p:sldId id="284" r:id="rId30"/>
    <p:sldId id="281" r:id="rId31"/>
    <p:sldId id="288" r:id="rId32"/>
    <p:sldId id="25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9" autoAdjust="0"/>
    <p:restoredTop sz="86409" autoAdjust="0"/>
  </p:normalViewPr>
  <p:slideViewPr>
    <p:cSldViewPr showGuides="1">
      <p:cViewPr varScale="1">
        <p:scale>
          <a:sx n="80" d="100"/>
          <a:sy n="80" d="100"/>
        </p:scale>
        <p:origin x="-10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66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556CA-9F98-4CFD-A333-2799FE04EF59}" type="datetimeFigureOut">
              <a:rPr lang="en-US" smtClean="0"/>
              <a:pPr/>
              <a:t>11/16/2009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BA0F8-F4EC-45C5-AE15-0F50B731A9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F77A4-95C4-49A7-B18D-D234C078783D}" type="datetimeFigureOut">
              <a:rPr lang="en-US" smtClean="0"/>
              <a:pPr/>
              <a:t>11/16/2009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40DFA-B482-4AD0-A536-856EB395C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 and Welcome!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year – lots of questions!</a:t>
            </a:r>
          </a:p>
          <a:p>
            <a:r>
              <a:rPr lang="en-US" sz="1400" dirty="0" smtClean="0"/>
              <a:t>Inspired by CAL session – Refueling Marian</a:t>
            </a:r>
          </a:p>
          <a:p>
            <a:r>
              <a:rPr lang="en-US" sz="1400" dirty="0" smtClean="0"/>
              <a:t>I started a support group with others in my classes</a:t>
            </a: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</a:t>
            </a:r>
            <a:r>
              <a:rPr lang="en-US" baseline="0" dirty="0" smtClean="0"/>
              <a:t> personal learning network started with monthly meetings of fellow librarians.  Now includes librarians in Adams12 and many other districts.</a:t>
            </a:r>
            <a:endParaRPr lang="en-US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2004</a:t>
            </a:r>
            <a:r>
              <a:rPr lang="en-US" baseline="0" dirty="0" smtClean="0"/>
              <a:t> – got job at Legacy HS.</a:t>
            </a:r>
          </a:p>
          <a:p>
            <a:r>
              <a:rPr lang="en-US" baseline="0" dirty="0" smtClean="0"/>
              <a:t>Very different from my first job.</a:t>
            </a: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Have worked with several librarians and two clerks.  Change happens!</a:t>
            </a:r>
            <a:endParaRPr lang="en-US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Much</a:t>
            </a:r>
            <a:r>
              <a:rPr lang="en-US" sz="1200" baseline="0" dirty="0" smtClean="0"/>
              <a:t> of my time was spent encouraging students to READ!</a:t>
            </a:r>
            <a:endParaRPr lang="en-US" sz="1200" dirty="0" smtClean="0"/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Much</a:t>
            </a:r>
            <a:r>
              <a:rPr lang="en-US" sz="1200" baseline="0" dirty="0" smtClean="0"/>
              <a:t> of my time was spent encouraging students to </a:t>
            </a:r>
            <a:r>
              <a:rPr lang="en-US" sz="1200" baseline="0" dirty="0" smtClean="0"/>
              <a:t>(1) use </a:t>
            </a:r>
            <a:r>
              <a:rPr lang="en-US" sz="1200" baseline="0" dirty="0" smtClean="0"/>
              <a:t>reliable, valid resources like databases.</a:t>
            </a: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I learned I enjoyed using technology a lot and that was my 3</a:t>
            </a:r>
            <a:r>
              <a:rPr lang="en-US" sz="1400" baseline="30000" dirty="0" smtClean="0"/>
              <a:t>rd</a:t>
            </a:r>
            <a:r>
              <a:rPr lang="en-US" sz="1400" baseline="0" dirty="0" smtClean="0"/>
              <a:t> focus.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Missy and I went through the State Power Libraries program – were a High Achieving Power Library.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Advocacy – we all need to be leaders in our buildings.</a:t>
            </a:r>
          </a:p>
          <a:p>
            <a:r>
              <a:rPr lang="en-US" dirty="0" smtClean="0"/>
              <a:t>Focus - </a:t>
            </a:r>
            <a:r>
              <a:rPr lang="en-US" baseline="0" dirty="0" smtClean="0"/>
              <a:t>to </a:t>
            </a:r>
            <a:r>
              <a:rPr lang="en-US" baseline="0" dirty="0" smtClean="0"/>
              <a:t>be 21</a:t>
            </a:r>
            <a:r>
              <a:rPr lang="en-US" baseline="30000" dirty="0" smtClean="0"/>
              <a:t>st</a:t>
            </a:r>
            <a:r>
              <a:rPr lang="en-US" baseline="0" dirty="0" smtClean="0"/>
              <a:t> century libraries which will improve student achievement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6575" y="503238"/>
            <a:ext cx="3140075" cy="23542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If we are not effecting students’ ability  and desire to learn, why are we there?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21</a:t>
            </a:r>
            <a:r>
              <a:rPr lang="en-US" sz="1400" baseline="30000" dirty="0" smtClean="0"/>
              <a:t>st</a:t>
            </a:r>
            <a:r>
              <a:rPr lang="en-US" sz="1400" baseline="0" dirty="0" smtClean="0"/>
              <a:t> century libraries use online applications :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with teachers and students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to network and share what we know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to engage students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to create new products like </a:t>
            </a:r>
            <a:r>
              <a:rPr lang="en-US" sz="1400" baseline="0" dirty="0" err="1" smtClean="0"/>
              <a:t>screencasts</a:t>
            </a:r>
            <a:r>
              <a:rPr lang="en-US" sz="1400" baseline="0" dirty="0" smtClean="0"/>
              <a:t> (how-to)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To be a 24/7 presence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Example:  Student -created </a:t>
            </a:r>
            <a:r>
              <a:rPr lang="en-US" sz="1400" baseline="0" dirty="0" err="1" smtClean="0"/>
              <a:t>voicethread</a:t>
            </a:r>
            <a:r>
              <a:rPr lang="en-US" sz="1400" baseline="0" dirty="0" smtClean="0"/>
              <a:t>.  I bet they were ENGAGED!</a:t>
            </a:r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40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support library concerns and library people.  I’m a resource for you all.</a:t>
            </a:r>
          </a:p>
          <a:p>
            <a:r>
              <a:rPr lang="en-US" dirty="0" smtClean="0"/>
              <a:t>Library concerns</a:t>
            </a:r>
            <a:r>
              <a:rPr lang="en-US" baseline="0" dirty="0" smtClean="0"/>
              <a:t> I’m working on:  elementary library cards, new circ system,, book vendor contract, advocacy, policies</a:t>
            </a:r>
          </a:p>
          <a:p>
            <a:r>
              <a:rPr lang="en-US" baseline="0" dirty="0" smtClean="0"/>
              <a:t>Library people help: district training for new librarians, profess. development for librarians, teamwork for all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Advocate.  Advertise!  Toot your horn!</a:t>
            </a:r>
            <a:r>
              <a:rPr lang="en-US" baseline="0" dirty="0" smtClean="0"/>
              <a:t>  Become part of a network.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library services wiki-for everyone. ask to join and I’ll approve you.</a:t>
            </a:r>
          </a:p>
          <a:p>
            <a:r>
              <a:rPr lang="en-US" dirty="0" smtClean="0"/>
              <a:t>All the News 4 U tab</a:t>
            </a:r>
            <a:r>
              <a:rPr lang="en-US" baseline="0" dirty="0" smtClean="0"/>
              <a:t> – updated weekly.</a:t>
            </a:r>
          </a:p>
          <a:p>
            <a:r>
              <a:rPr lang="en-US" baseline="0" dirty="0" smtClean="0"/>
              <a:t>The libraries wiki is for TL professional development.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4572" y="2954215"/>
            <a:ext cx="5788856" cy="5874475"/>
          </a:xfrm>
        </p:spPr>
        <p:txBody>
          <a:bodyPr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Credits</a:t>
            </a:r>
          </a:p>
          <a:p>
            <a:pPr>
              <a:lnSpc>
                <a:spcPct val="85000"/>
              </a:lnSpc>
              <a:spcAft>
                <a:spcPts val="300"/>
              </a:spcAft>
            </a:pPr>
            <a:endParaRPr lang="en-US" sz="1200" b="0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3400" y="29718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1400" dirty="0" smtClean="0"/>
              <a:t>Personally</a:t>
            </a:r>
            <a:r>
              <a:rPr lang="en-US" sz="1400" baseline="0" dirty="0" smtClean="0"/>
              <a:t> – I’m a librarian, a runner, and techie</a:t>
            </a:r>
            <a:endParaRPr lang="en-US" sz="1400" dirty="0" smtClean="0"/>
          </a:p>
        </p:txBody>
      </p:sp>
      <p:sp>
        <p:nvSpPr>
          <p:cNvPr id="7" name="Slide Image Placeholder 5"/>
          <p:cNvSpPr>
            <a:spLocks noGrp="1" noRot="1" noChangeAspect="1"/>
          </p:cNvSpPr>
          <p:nvPr>
            <p:ph type="sldImg" idx="2"/>
          </p:nvPr>
        </p:nvSpPr>
        <p:spPr>
          <a:xfrm>
            <a:off x="536575" y="503238"/>
            <a:ext cx="3140075" cy="2354262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baseline="0" dirty="0" smtClean="0"/>
              <a:t>What keeps me grounded - my dog, my husband, the outdoors</a:t>
            </a:r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credentials.  Important:</a:t>
            </a:r>
            <a:r>
              <a:rPr lang="en-US" baseline="0" dirty="0" smtClean="0"/>
              <a:t> </a:t>
            </a:r>
          </a:p>
          <a:p>
            <a:r>
              <a:rPr lang="en-US" dirty="0" smtClean="0"/>
              <a:t>pass along</a:t>
            </a:r>
            <a:r>
              <a:rPr lang="en-US" baseline="0" dirty="0" smtClean="0"/>
              <a:t> what you know.</a:t>
            </a:r>
          </a:p>
          <a:p>
            <a:r>
              <a:rPr lang="en-US" baseline="0" dirty="0" smtClean="0"/>
              <a:t>Share what you’re good 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work closely with Julie </a:t>
            </a:r>
            <a:r>
              <a:rPr lang="en-US" dirty="0" smtClean="0"/>
              <a:t>&amp; </a:t>
            </a:r>
            <a:r>
              <a:rPr lang="en-US" dirty="0" smtClean="0"/>
              <a:t>Michelle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1" baseline="0" dirty="0" smtClean="0"/>
          </a:p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400" b="1" baseline="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career in education….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3400" y="29718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1400" dirty="0" smtClean="0"/>
              <a:t>2002</a:t>
            </a:r>
            <a:r>
              <a:rPr lang="en-US" sz="1400" baseline="0" dirty="0" smtClean="0"/>
              <a:t> – first librarian job in St. </a:t>
            </a:r>
            <a:r>
              <a:rPr lang="en-US" sz="1400" baseline="0" dirty="0" err="1" smtClean="0"/>
              <a:t>Vrain</a:t>
            </a:r>
            <a:endParaRPr lang="en-US" sz="1400" baseline="0" dirty="0" smtClean="0"/>
          </a:p>
          <a:p>
            <a:r>
              <a:rPr lang="en-US" sz="1400" baseline="0" dirty="0" smtClean="0"/>
              <a:t>High school, high minority, low budget, empty library</a:t>
            </a:r>
          </a:p>
          <a:p>
            <a:r>
              <a:rPr lang="en-US" sz="1400" baseline="0" dirty="0" smtClean="0"/>
              <a:t>What did I get myself into?</a:t>
            </a:r>
            <a:endParaRPr lang="en-US" sz="1400" dirty="0" smtClean="0"/>
          </a:p>
        </p:txBody>
      </p:sp>
      <p:sp>
        <p:nvSpPr>
          <p:cNvPr id="7" name="Slide Image Placeholder 5"/>
          <p:cNvSpPr>
            <a:spLocks noGrp="1" noRot="1" noChangeAspect="1"/>
          </p:cNvSpPr>
          <p:nvPr>
            <p:ph type="sldImg" idx="2"/>
          </p:nvPr>
        </p:nvSpPr>
        <p:spPr>
          <a:xfrm>
            <a:off x="536575" y="503238"/>
            <a:ext cx="3140075" cy="2354262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EF05EF-6168-407F-8025-E41839E12504}" type="datetimeFigureOut">
              <a:rPr lang="en-US" smtClean="0"/>
              <a:pPr/>
              <a:t>11/16/2009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E042-DBAA-4110-8CD7-C8E0EBF9B1B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352C-5E63-442D-BE51-864CE1E39356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E042-DBAA-4110-8CD7-C8E0EBF9B1B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352C-5E63-442D-BE51-864CE1E39356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FDB0C2-1F3D-4594-BC97-D21C5CE96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48A5C28-A9AF-48F7-A492-117CD84F55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0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11/16/2009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ath.ilstu.edu/actuary/images/Actuarial21.jpg" TargetMode="External"/><Relationship Id="rId3" Type="http://schemas.openxmlformats.org/officeDocument/2006/relationships/image" Target="../media/image3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caer.uky.edu/blog/archives/adrian.gif" TargetMode="External"/><Relationship Id="rId11" Type="http://schemas.openxmlformats.org/officeDocument/2006/relationships/image" Target="../media/image35.jpeg"/><Relationship Id="rId5" Type="http://schemas.openxmlformats.org/officeDocument/2006/relationships/image" Target="../media/image32.jpeg"/><Relationship Id="rId10" Type="http://schemas.openxmlformats.org/officeDocument/2006/relationships/hyperlink" Target="http://blog.syracuse.com/news/2008/10/daniel_salem.jpg" TargetMode="External"/><Relationship Id="rId4" Type="http://schemas.openxmlformats.org/officeDocument/2006/relationships/hyperlink" Target="http://204.12.8.230/media/medium/High_School_Summer_School_Student.jpg" TargetMode="External"/><Relationship Id="rId9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4986" y="3581400"/>
            <a:ext cx="914795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from Kim </a:t>
            </a:r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Ackerman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Library Services Coordinator</a:t>
            </a:r>
          </a:p>
          <a:p>
            <a:pPr algn="ctr"/>
            <a:endParaRPr 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00200" y="914400"/>
            <a:ext cx="5867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Welcome library clerks!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rgbClr val="7D796B"/>
            </a:gs>
            <a:gs pos="35000">
              <a:srgbClr val="7D796B"/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9328" y="1371600"/>
            <a:ext cx="2472872" cy="3581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729" y="2012406"/>
            <a:ext cx="2987351" cy="2788194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8" name="Picture 7" descr="14067791_imagedispla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8448" y="1425047"/>
            <a:ext cx="2147104" cy="2909355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/>
          <a:scene3d>
            <a:camera prst="orthographicFront"/>
            <a:lightRig rig="threePt" dir="t"/>
          </a:scene3d>
          <a:sp3d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4" name="Picture 13" descr="14067791_imagedispla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1143000"/>
            <a:ext cx="3576462" cy="4846154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/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65000" y="16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2.59259E-6 L -9.16667E-6 0.08009 " pathEditMode="fixed" rAng="0" ptsTypes="AA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8.33333E-7 -0.0777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>
            <a:spLocks noChangeAspect="1"/>
          </p:cNvSpPr>
          <p:nvPr/>
        </p:nvSpPr>
        <p:spPr>
          <a:xfrm>
            <a:off x="1219200" y="609600"/>
            <a:ext cx="6705600" cy="5003800"/>
          </a:xfrm>
          <a:prstGeom prst="rect">
            <a:avLst/>
          </a:prstGeom>
          <a:solidFill>
            <a:schemeClr val="bg1"/>
          </a:solidFill>
          <a:ln w="101600" cap="rnd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7" descr="16523607_beach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4366" y="1554283"/>
            <a:ext cx="5015268" cy="3749434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  <a:miter lim="800000"/>
          </a:ln>
          <a:effectLst>
            <a:innerShdw blurRad="38100" dist="12700" dir="18900000">
              <a:prstClr val="black">
                <a:alpha val="79000"/>
              </a:prstClr>
            </a:innerShdw>
          </a:effectLst>
        </p:spPr>
      </p:pic>
      <p:sp>
        <p:nvSpPr>
          <p:cNvPr id="9" name="4-Point Star 8"/>
          <p:cNvSpPr/>
          <p:nvPr/>
        </p:nvSpPr>
        <p:spPr>
          <a:xfrm rot="890656">
            <a:off x="2044080" y="2501280"/>
            <a:ext cx="564406" cy="564406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4-Point Star 9"/>
          <p:cNvSpPr/>
          <p:nvPr/>
        </p:nvSpPr>
        <p:spPr>
          <a:xfrm rot="890656">
            <a:off x="908863" y="604064"/>
            <a:ext cx="634271" cy="634271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4-Point Star 10"/>
          <p:cNvSpPr/>
          <p:nvPr/>
        </p:nvSpPr>
        <p:spPr>
          <a:xfrm rot="890656">
            <a:off x="6409452" y="1456452"/>
            <a:ext cx="761624" cy="761624"/>
          </a:xfrm>
          <a:prstGeom prst="star4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4-Point Star 11"/>
          <p:cNvSpPr/>
          <p:nvPr/>
        </p:nvSpPr>
        <p:spPr>
          <a:xfrm rot="890656">
            <a:off x="5183842" y="4040843"/>
            <a:ext cx="704088" cy="704088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4-Point Star 12"/>
          <p:cNvSpPr/>
          <p:nvPr/>
        </p:nvSpPr>
        <p:spPr>
          <a:xfrm rot="890656">
            <a:off x="3888385" y="1526184"/>
            <a:ext cx="703573" cy="703573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57200" y="5715000"/>
            <a:ext cx="8229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My PLN - Marians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1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xit" presetSubtype="0" fill="hold" grpId="1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xit" presetSubtype="0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2691196551_6da7111c35_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7711" y="1187053"/>
            <a:ext cx="6588578" cy="4483894"/>
          </a:xfrm>
          <a:prstGeom prst="rect">
            <a:avLst/>
          </a:prstGeom>
          <a:effectLst>
            <a:glow rad="139700">
              <a:schemeClr val="bg1">
                <a:alpha val="40000"/>
              </a:schemeClr>
            </a:glow>
          </a:effectLst>
        </p:spPr>
      </p:pic>
      <p:sp>
        <p:nvSpPr>
          <p:cNvPr id="48" name="Oval 47"/>
          <p:cNvSpPr/>
          <p:nvPr/>
        </p:nvSpPr>
        <p:spPr>
          <a:xfrm>
            <a:off x="685800" y="5410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685800" y="39370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685800" y="990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4305300" y="990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7924800" y="990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7924800" y="39370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7924800" y="5410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4305300" y="5410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95550" y="990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115050" y="9906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85800" y="24638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924800" y="24638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495550" y="541020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115050" y="5429250"/>
            <a:ext cx="457200" cy="45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381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Legacy High School</a:t>
            </a:r>
            <a:endParaRPr lang="en-US" sz="3600" dirty="0"/>
          </a:p>
        </p:txBody>
      </p:sp>
      <p:pic>
        <p:nvPicPr>
          <p:cNvPr id="20" name="Picture 19" descr="GYMLOG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7600" y="5257800"/>
            <a:ext cx="1238250" cy="12382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3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0" presetClass="exit" presetSubtype="0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24000">
              <a:srgbClr val="7D796B"/>
            </a:gs>
            <a:gs pos="35000">
              <a:srgbClr val="7D796B"/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4067791_imagedispl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0277" y="1295400"/>
            <a:ext cx="2135846" cy="24003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/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5800" y="1596571"/>
            <a:ext cx="2540000" cy="3007757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0" y="1765819"/>
            <a:ext cx="2316480" cy="2686282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8" name="Picture 7" descr="15137733_fores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7400" y="2438400"/>
            <a:ext cx="4953000" cy="3545898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4966E-6 L -0.2691 0.04626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01874E-6 L 0.26909 -0.046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95000"/>
                <a:lumOff val="5000"/>
              </a:schemeClr>
            </a:gs>
            <a:gs pos="24000">
              <a:srgbClr val="7D796B"/>
            </a:gs>
            <a:gs pos="35000">
              <a:srgbClr val="7D796B"/>
            </a:gs>
            <a:gs pos="90000">
              <a:schemeClr val="tx1">
                <a:lumMod val="95000"/>
                <a:lumOff val="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4067791_imagedisplay.jpg"/>
          <p:cNvPicPr>
            <a:picLocks noChangeAspect="1"/>
          </p:cNvPicPr>
          <p:nvPr/>
        </p:nvPicPr>
        <p:blipFill>
          <a:blip r:embed="rId3" cstate="screen">
            <a:lum bright="-100000"/>
          </a:blip>
          <a:srcRect/>
          <a:stretch>
            <a:fillRect/>
          </a:stretch>
        </p:blipFill>
        <p:spPr>
          <a:xfrm>
            <a:off x="3498448" y="1279525"/>
            <a:ext cx="2147104" cy="3200400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Picture 5" descr="14067791_imagedispla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4188" y="1524000"/>
            <a:ext cx="2265988" cy="2576285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/>
          <a:scene3d>
            <a:camera prst="perspectiveBelow">
              <a:rot lat="300000" lon="0" rev="0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" name="Picture 9" descr="15137733_fores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65800" y="1686238"/>
            <a:ext cx="2540000" cy="2828424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5" name="Picture 4" descr="11884335_chuckanutdrivewaterfall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200" y="1951373"/>
            <a:ext cx="2316480" cy="2315174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1" name="Picture 10" descr="11884335_chuckanutdrivewaterfall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56395" y="1043737"/>
            <a:ext cx="3556025" cy="4313364"/>
          </a:xfrm>
          <a:prstGeom prst="rect">
            <a:avLst/>
          </a:prstGeom>
          <a:ln w="101600" cap="sq">
            <a:solidFill>
              <a:schemeClr val="tx1">
                <a:lumMod val="75000"/>
                <a:lumOff val="2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2438400" y="57912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Facebook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display at Legacy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3000" y="133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28177 0.0467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177 -0.04676 L 0 0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91998552_97f9ff17ee_b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1" y="1447800"/>
            <a:ext cx="7772400" cy="48006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  <p:sp>
        <p:nvSpPr>
          <p:cNvPr id="3" name="Rectangle 2"/>
          <p:cNvSpPr/>
          <p:nvPr/>
        </p:nvSpPr>
        <p:spPr>
          <a:xfrm>
            <a:off x="-27075" y="0"/>
            <a:ext cx="9247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Why use databases? Why not </a:t>
            </a:r>
            <a:r>
              <a:rPr lang="en-US" sz="3600" b="1" cap="none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wikipedia</a:t>
            </a:r>
            <a:r>
              <a:rPr lang="en-US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?</a:t>
            </a:r>
            <a:endParaRPr lang="en-US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e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3976" y="1749870"/>
            <a:ext cx="4956048" cy="33582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37160" y="5289263"/>
            <a:ext cx="9418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7160" y="1533866"/>
            <a:ext cx="9418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-1487978" y="3406141"/>
            <a:ext cx="7132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3506994" y="3406142"/>
            <a:ext cx="7132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0" y="58674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Wordle.net</a:t>
            </a:r>
            <a:endParaRPr lang="en-US" sz="2400" dirty="0"/>
          </a:p>
        </p:txBody>
      </p:sp>
      <p:pic>
        <p:nvPicPr>
          <p:cNvPr id="11" name="Picture 10" descr="PowerLibraries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000"/>
            <a:ext cx="1981199" cy="1077277"/>
          </a:xfrm>
          <a:prstGeom prst="rect">
            <a:avLst/>
          </a:prstGeom>
        </p:spPr>
      </p:pic>
      <p:pic>
        <p:nvPicPr>
          <p:cNvPr id="12" name="Picture 11" descr="PowerLibraries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62600"/>
            <a:ext cx="1981199" cy="1077277"/>
          </a:xfrm>
          <a:prstGeom prst="rect">
            <a:avLst/>
          </a:prstGeom>
        </p:spPr>
      </p:pic>
      <p:pic>
        <p:nvPicPr>
          <p:cNvPr id="13" name="Picture 12" descr="PowerLibraries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19400"/>
            <a:ext cx="1981199" cy="1077277"/>
          </a:xfrm>
          <a:prstGeom prst="rect">
            <a:avLst/>
          </a:prstGeom>
        </p:spPr>
      </p:pic>
      <p:pic>
        <p:nvPicPr>
          <p:cNvPr id="14" name="Picture 13" descr="New Picture (1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2800" y="1828800"/>
            <a:ext cx="1905000" cy="308053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086600" y="55626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Twitter – social networking site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133600" y="152400"/>
            <a:ext cx="66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Use tech to encourage teachers and students to use new tools – engage!</a:t>
            </a:r>
            <a:endParaRPr 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838200"/>
            <a:ext cx="91440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TL slogan:  Supporting and enhancing student achievement  across the curriculum.</a:t>
            </a:r>
            <a:endParaRPr lang="en-US" sz="36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4953000"/>
            <a:ext cx="8458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You are the leader - bring  21</a:t>
            </a:r>
            <a:r>
              <a:rPr lang="en-US" sz="3600" baseline="30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st</a:t>
            </a:r>
            <a:r>
              <a:rPr lang="en-US" sz="3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century skills to all students!  </a:t>
            </a:r>
          </a:p>
        </p:txBody>
      </p:sp>
      <p:sp>
        <p:nvSpPr>
          <p:cNvPr id="4" name="Rectangle 3"/>
          <p:cNvSpPr/>
          <p:nvPr/>
        </p:nvSpPr>
        <p:spPr>
          <a:xfrm>
            <a:off x="565044" y="2967334"/>
            <a:ext cx="80139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21</a:t>
            </a:r>
            <a:r>
              <a:rPr lang="en-US" sz="5400" b="1" cap="all" spc="0" baseline="30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st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 Century Libraries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bg1"/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ore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9481" y="1562100"/>
            <a:ext cx="4745038" cy="3733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37160" y="5289263"/>
            <a:ext cx="9418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37160" y="1533866"/>
            <a:ext cx="9418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-1487978" y="3406141"/>
            <a:ext cx="7132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3506994" y="3406142"/>
            <a:ext cx="7132320" cy="4571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81200" y="381000"/>
            <a:ext cx="52003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It’s all about them.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10" descr="New Picture.png"/>
          <p:cNvPicPr>
            <a:picLocks noChangeAspect="1"/>
          </p:cNvPicPr>
          <p:nvPr/>
        </p:nvPicPr>
        <p:blipFill>
          <a:blip r:embed="rId3" cstate="print"/>
          <a:srcRect l="50000" t="4734" r="18334"/>
          <a:stretch>
            <a:fillRect/>
          </a:stretch>
        </p:blipFill>
        <p:spPr>
          <a:xfrm>
            <a:off x="457200" y="1905000"/>
            <a:ext cx="1295400" cy="3066567"/>
          </a:xfrm>
          <a:prstGeom prst="rect">
            <a:avLst/>
          </a:prstGeom>
        </p:spPr>
      </p:pic>
      <p:pic>
        <p:nvPicPr>
          <p:cNvPr id="13" name="Picture 12" descr="Forest.jpg"/>
          <p:cNvPicPr>
            <a:picLocks noChangeAspect="1"/>
          </p:cNvPicPr>
          <p:nvPr/>
        </p:nvPicPr>
        <p:blipFill>
          <a:blip r:embed="rId3" cstate="print"/>
          <a:srcRect l="22951" t="451" r="40984"/>
          <a:stretch>
            <a:fillRect/>
          </a:stretch>
        </p:blipFill>
        <p:spPr>
          <a:xfrm>
            <a:off x="7467600" y="1905000"/>
            <a:ext cx="1462391" cy="3124200"/>
          </a:xfrm>
          <a:prstGeom prst="rect">
            <a:avLst/>
          </a:prstGeom>
        </p:spPr>
      </p:pic>
      <p:pic>
        <p:nvPicPr>
          <p:cNvPr id="22530" name="Picture 2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58262"/>
            <a:ext cx="838200" cy="1289538"/>
          </a:xfrm>
          <a:prstGeom prst="rect">
            <a:avLst/>
          </a:prstGeom>
          <a:noFill/>
        </p:spPr>
      </p:pic>
      <p:pic>
        <p:nvPicPr>
          <p:cNvPr id="22532" name="Picture 4" descr="See full size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7654" y="5410200"/>
            <a:ext cx="1388746" cy="1371600"/>
          </a:xfrm>
          <a:prstGeom prst="rect">
            <a:avLst/>
          </a:prstGeom>
          <a:noFill/>
        </p:spPr>
      </p:pic>
      <p:pic>
        <p:nvPicPr>
          <p:cNvPr id="22534" name="Picture 6" descr="See full size imag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81900" y="76200"/>
            <a:ext cx="1028700" cy="1371600"/>
          </a:xfrm>
          <a:prstGeom prst="rect">
            <a:avLst/>
          </a:prstGeom>
          <a:noFill/>
        </p:spPr>
      </p:pic>
      <p:pic>
        <p:nvPicPr>
          <p:cNvPr id="22536" name="Picture 8" descr="See full 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20000" y="5475514"/>
            <a:ext cx="914400" cy="130628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16523606_beach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609600"/>
            <a:ext cx="6093117" cy="464820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16523606_beach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762000"/>
            <a:ext cx="5980507" cy="457200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16523606_beach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76400" y="533400"/>
            <a:ext cx="6107343" cy="464820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 flipH="1">
            <a:off x="381000" y="55626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Voicethread.com, blogs,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picnik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slide ,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nings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wikis,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shelfari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photostory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05555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0555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2133600"/>
            <a:ext cx="8839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Support</a:t>
            </a:r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400" b="1" cap="none" spc="50" dirty="0" smtClean="0">
                <a:ln w="12700" cmpd="sng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students - who are engaged and learn more:</a:t>
            </a:r>
            <a:endParaRPr lang="en-US" sz="5400" b="1" cap="none" spc="50" dirty="0">
              <a:ln w="12700" cmpd="sng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76200"/>
            <a:ext cx="8458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support</a:t>
            </a:r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librarians and clerks  who: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4267200"/>
            <a:ext cx="88392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Support</a:t>
            </a:r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en-US" sz="5400" b="1" cap="none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teachers - who teach info lit skills, use technology, </a:t>
            </a:r>
            <a:r>
              <a:rPr lang="en-US" sz="5400" b="1" cap="none" spc="50" dirty="0" err="1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encour</a:t>
            </a:r>
            <a:r>
              <a:rPr lang="en-US" sz="5400" b="1" cap="none" spc="50" dirty="0" smtClean="0">
                <a:ln w="1270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 reading </a:t>
            </a:r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: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8750" t="17000" r="20000" b="10000"/>
          <a:stretch>
            <a:fillRect/>
          </a:stretch>
        </p:blipFill>
        <p:spPr bwMode="auto">
          <a:xfrm>
            <a:off x="685800" y="1066800"/>
            <a:ext cx="777448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0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We’re all in this together!</a:t>
            </a:r>
          </a:p>
          <a:p>
            <a:r>
              <a:rPr 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Who knows what great things you are </a:t>
            </a:r>
            <a:r>
              <a:rPr 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doing</a:t>
            </a:r>
            <a:r>
              <a:rPr 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?</a:t>
            </a:r>
            <a:endParaRPr 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830417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49867" y="381000"/>
            <a:ext cx="56653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Use the library services wiki</a:t>
            </a:r>
            <a:endParaRPr lang="en-US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15000">
              <a:schemeClr val="tx1">
                <a:lumMod val="95000"/>
                <a:lumOff val="5000"/>
              </a:schemeClr>
            </a:gs>
            <a:gs pos="85000">
              <a:schemeClr val="tx1">
                <a:lumMod val="95000"/>
                <a:lumOff val="5000"/>
              </a:schemeClr>
            </a:gs>
            <a:gs pos="100000">
              <a:schemeClr val="tx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>
            <a:off x="533401" y="1813035"/>
            <a:ext cx="8143180" cy="4282965"/>
            <a:chOff x="890752" y="1813035"/>
            <a:chExt cx="7362497" cy="3231931"/>
          </a:xfrm>
          <a:scene3d>
            <a:camera prst="perspectiveRight"/>
            <a:lightRig rig="threeP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1044802" y="1992332"/>
              <a:ext cx="7014066" cy="2849464"/>
            </a:xfrm>
            <a:prstGeom prst="roundRect">
              <a:avLst>
                <a:gd name="adj" fmla="val 831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0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Franklin Gothic Medium" pitchFamily="34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034231" y="2280722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ounded Rectangle 26"/>
            <p:cNvSpPr/>
            <p:nvPr/>
          </p:nvSpPr>
          <p:spPr>
            <a:xfrm>
              <a:off x="890752" y="1813035"/>
              <a:ext cx="7362497" cy="3231931"/>
            </a:xfrm>
            <a:prstGeom prst="roundRect">
              <a:avLst>
                <a:gd name="adj" fmla="val 8932"/>
              </a:avLst>
            </a:prstGeom>
            <a:noFill/>
            <a:ln w="127000" cap="rnd" cmpd="sng">
              <a:solidFill>
                <a:schemeClr val="bg1"/>
              </a:solidFill>
              <a:prstDash val="sysDot"/>
            </a:ln>
            <a:effectLst>
              <a:glow rad="139700">
                <a:srgbClr val="FFC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1034231" y="2602455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34231" y="2924188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034231" y="3245921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34231" y="3567654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034231" y="3889387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1034231" y="4211120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34231" y="4532853"/>
              <a:ext cx="7014066" cy="1523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/>
            <p:cNvSpPr/>
            <p:nvPr/>
          </p:nvSpPr>
          <p:spPr>
            <a:xfrm>
              <a:off x="1064967" y="2003100"/>
              <a:ext cx="7014066" cy="28494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This slide show created by </a:t>
              </a:r>
            </a:p>
            <a:p>
              <a:pPr algn="ctr"/>
              <a:r>
                <a:rPr lang="en-US" sz="4400" b="1" dirty="0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Kim Ackerman</a:t>
              </a:r>
            </a:p>
            <a:p>
              <a:pPr algn="ctr"/>
              <a:r>
                <a:rPr lang="en-US" sz="4400" b="1" dirty="0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Thank you to our library staff</a:t>
              </a:r>
            </a:p>
            <a:p>
              <a:pPr algn="ctr"/>
              <a:r>
                <a:rPr lang="en-US" sz="4400" b="1" dirty="0" smtClean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prstClr val="black"/>
                      </a:gs>
                    </a:gsLst>
                    <a:lin ang="5400000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Franklin Gothic Medium" pitchFamily="34" charset="0"/>
                </a:rPr>
                <a:t>for all you do for kids!</a:t>
              </a:r>
              <a:endParaRPr lang="en-US" sz="4400" b="1" dirty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Franklin Gothic Medium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65000"/>
              </a:schemeClr>
            </a:gs>
            <a:gs pos="54000">
              <a:schemeClr val="tx1">
                <a:lumMod val="85000"/>
                <a:lumOff val="1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2590" y="1075722"/>
            <a:ext cx="7315200" cy="4160520"/>
          </a:xfrm>
          <a:prstGeom prst="rect">
            <a:avLst/>
          </a:prstGeom>
          <a:solidFill>
            <a:schemeClr val="tx1"/>
          </a:solidFill>
          <a:ln w="254000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>
              <a:rot lat="559368" lon="1200000" rev="21480000"/>
            </a:camera>
            <a:lightRig rig="threePt" dir="t"/>
          </a:scene3d>
          <a:sp3d extrusionH="508000">
            <a:bevelT w="342900" h="69850" prst="hardEdge"/>
            <a:extrusionClr>
              <a:schemeClr val="tx1">
                <a:lumMod val="65000"/>
                <a:lumOff val="3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 descr="2691998552_97f9ff17ee_b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143000"/>
            <a:ext cx="6656364" cy="39624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  <p:pic>
        <p:nvPicPr>
          <p:cNvPr id="12" name="Picture 11" descr="2691977152_9dd873af3d_b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1143000"/>
            <a:ext cx="6629400" cy="40386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  <p:pic>
        <p:nvPicPr>
          <p:cNvPr id="10" name="Picture 9" descr="2691836528_d706611763_b.jp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1143000"/>
            <a:ext cx="6781800" cy="40386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533400" y="5638800"/>
            <a:ext cx="8229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Librarian, runner, techie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4000">
              <a:schemeClr val="tx1"/>
            </a:gs>
            <a:gs pos="100000">
              <a:schemeClr val="tx1">
                <a:lumMod val="75000"/>
                <a:lumOff val="2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16523606_beach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990600"/>
            <a:ext cx="6553196" cy="4914897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16523606_beach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1200" y="1143000"/>
            <a:ext cx="5867397" cy="4400548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" name="Picture 25" descr="16523606_beach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8400" y="1371600"/>
            <a:ext cx="5257797" cy="3943348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533400" y="5943600"/>
            <a:ext cx="8229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Dog, husband, outdoors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05555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0555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Instructor and Presenter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5074440"/>
          </a:xfrm>
        </p:spPr>
        <p:txBody>
          <a:bodyPr/>
          <a:lstStyle/>
          <a:p>
            <a:r>
              <a:rPr lang="en-US" dirty="0" smtClean="0"/>
              <a:t>Presenter at </a:t>
            </a:r>
            <a:r>
              <a:rPr lang="en-US" dirty="0" smtClean="0"/>
              <a:t>conferences, </a:t>
            </a:r>
            <a:r>
              <a:rPr lang="en-US" dirty="0" err="1" smtClean="0"/>
              <a:t>incl</a:t>
            </a:r>
            <a:r>
              <a:rPr lang="en-US" dirty="0" smtClean="0"/>
              <a:t>:</a:t>
            </a:r>
            <a:endParaRPr lang="en-US" dirty="0" smtClean="0"/>
          </a:p>
          <a:p>
            <a:r>
              <a:rPr lang="en-US" dirty="0" smtClean="0"/>
              <a:t>Colorado Association of Libraries</a:t>
            </a:r>
          </a:p>
          <a:p>
            <a:r>
              <a:rPr lang="en-US" dirty="0" smtClean="0"/>
              <a:t>Technology in Education</a:t>
            </a:r>
          </a:p>
          <a:p>
            <a:r>
              <a:rPr lang="en-US" dirty="0" smtClean="0"/>
              <a:t>Colorado Library Consortium</a:t>
            </a:r>
          </a:p>
          <a:p>
            <a:r>
              <a:rPr lang="en-US" dirty="0" err="1" smtClean="0"/>
              <a:t>Rangeview</a:t>
            </a:r>
            <a:r>
              <a:rPr lang="en-US" dirty="0" smtClean="0"/>
              <a:t> Library District librarians</a:t>
            </a:r>
          </a:p>
          <a:p>
            <a:endParaRPr lang="en-US" dirty="0" smtClean="0"/>
          </a:p>
          <a:p>
            <a:r>
              <a:rPr lang="en-US" dirty="0" smtClean="0"/>
              <a:t>Professor at Univ. of </a:t>
            </a:r>
            <a:r>
              <a:rPr lang="en-US" dirty="0" err="1" smtClean="0"/>
              <a:t>Colo</a:t>
            </a:r>
            <a:r>
              <a:rPr lang="en-US" dirty="0" smtClean="0"/>
              <a:t>-Denver</a:t>
            </a:r>
          </a:p>
          <a:p>
            <a:r>
              <a:rPr lang="en-US" dirty="0" smtClean="0"/>
              <a:t>Member of Power Libraries </a:t>
            </a:r>
            <a:r>
              <a:rPr lang="en-US" dirty="0" smtClean="0"/>
              <a:t>board</a:t>
            </a:r>
          </a:p>
          <a:p>
            <a:r>
              <a:rPr lang="en-US" dirty="0" smtClean="0"/>
              <a:t>Instructor of Adams12 professional </a:t>
            </a:r>
            <a:r>
              <a:rPr lang="en-US" dirty="0" err="1" smtClean="0"/>
              <a:t>devlpt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New Picture (2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1981200"/>
            <a:ext cx="2054517" cy="1402603"/>
          </a:xfrm>
          <a:prstGeom prst="rect">
            <a:avLst/>
          </a:prstGeom>
          <a:solidFill>
            <a:srgbClr val="000000">
              <a:shade val="95000"/>
            </a:srgbClr>
          </a:solidFill>
          <a:ln w="57150" cap="sq">
            <a:solidFill>
              <a:schemeClr val="bg1">
                <a:lumMod val="85000"/>
                <a:lumOff val="15000"/>
              </a:schemeClr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0399" y="1447800"/>
            <a:ext cx="8313601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Julie Bowline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Ed Tech &amp; Library Services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and 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Michelle  </a:t>
            </a:r>
            <a:r>
              <a:rPr lang="en-US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Brunetti</a:t>
            </a:r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-Ball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Office manager</a:t>
            </a:r>
          </a:p>
          <a:p>
            <a:pPr algn="ctr"/>
            <a:endParaRPr lang="en-US" sz="5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00200" y="30480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Other staff: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917724_fruitandvegiecomb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5957077" cy="4467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20917724_fruitandvegiecomb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600" y="1143000"/>
            <a:ext cx="5892799" cy="4419599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674502" y="5638800"/>
            <a:ext cx="5589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Julie and Michelle 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3048000"/>
            <a:ext cx="83136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From secondary social studies teacher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 high school librarian</a:t>
            </a:r>
          </a:p>
          <a:p>
            <a:pPr algn="ctr"/>
            <a:endParaRPr lang="en-US" sz="5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00200" y="914400"/>
            <a:ext cx="58674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My educational journey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2590" y="1075722"/>
            <a:ext cx="7315200" cy="4160520"/>
          </a:xfrm>
          <a:prstGeom prst="rect">
            <a:avLst/>
          </a:prstGeom>
          <a:solidFill>
            <a:schemeClr val="tx1"/>
          </a:solidFill>
          <a:ln w="254000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ContrastingLeftFacing">
              <a:rot lat="559368" lon="1200000" rev="21480000"/>
            </a:camera>
            <a:lightRig rig="threePt" dir="t"/>
          </a:scene3d>
          <a:sp3d extrusionH="508000">
            <a:bevelT w="342900" h="69850" prst="hardEdge"/>
            <a:extrusionClr>
              <a:schemeClr val="tx1">
                <a:lumMod val="65000"/>
                <a:lumOff val="3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 descr="2691836528_d706611763_b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219200"/>
            <a:ext cx="6705600" cy="38100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533400" y="5638800"/>
            <a:ext cx="8229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en-US" sz="4800" b="1" cap="none" spc="50" baseline="300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library job….help!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7" descr="2691836528_d706611763_b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228600"/>
            <a:ext cx="6705600" cy="3810000"/>
          </a:xfrm>
          <a:prstGeom prst="rect">
            <a:avLst/>
          </a:prstGeom>
          <a:ln w="38100">
            <a:solidFill>
              <a:schemeClr val="tx1"/>
            </a:solidFill>
            <a:miter lim="800000"/>
          </a:ln>
          <a:effectLst/>
          <a:scene3d>
            <a:camera prst="perspectiveContrastingLeftFacing">
              <a:rot lat="559368" lon="1200000" rev="21480000"/>
            </a:camera>
            <a:lightRig rig="threePt" dir="t"/>
          </a:scene3d>
          <a:sp3d>
            <a:extrusionClr>
              <a:schemeClr val="tx1">
                <a:lumMod val="65000"/>
                <a:lumOff val="35000"/>
              </a:schemeClr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chnic">
    <a:dk1>
      <a:sysClr val="windowText" lastClr="000000"/>
    </a:dk1>
    <a:lt1>
      <a:sysClr val="window" lastClr="FFFFFF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856CD46387443811428F16B5378D3" ma:contentTypeVersion="0" ma:contentTypeDescription="Create a new document." ma:contentTypeScope="" ma:versionID="17a1fa9394e9df3ffe0f82bd7dbd484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1C457ACE-EAF9-429F-9C9A-CB8EE6BAE2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C77A63-5456-4401-8D79-CE24586B67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BDD2489F-E66C-44E6-BD49-FC01BD247E02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Animated picture effects for PowerPoint slides</Template>
  <TotalTime>257</TotalTime>
  <Words>683</Words>
  <Application>Microsoft Office PowerPoint</Application>
  <PresentationFormat>On-screen Show (4:3)</PresentationFormat>
  <Paragraphs>97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2_Office Theme</vt:lpstr>
      <vt:lpstr>7_Office Theme</vt:lpstr>
      <vt:lpstr>9_Office Theme</vt:lpstr>
      <vt:lpstr>10_Office Theme</vt:lpstr>
      <vt:lpstr>15_Office Theme</vt:lpstr>
      <vt:lpstr>17_Office Theme</vt:lpstr>
      <vt:lpstr>18_Office Theme</vt:lpstr>
      <vt:lpstr>Metro</vt:lpstr>
      <vt:lpstr>Slide 1</vt:lpstr>
      <vt:lpstr>Slide 2</vt:lpstr>
      <vt:lpstr>Slide 3</vt:lpstr>
      <vt:lpstr>Slide 4</vt:lpstr>
      <vt:lpstr>Instructor and Presenter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.</dc:creator>
  <cp:lastModifiedBy>.</cp:lastModifiedBy>
  <cp:revision>44</cp:revision>
  <dcterms:created xsi:type="dcterms:W3CDTF">2009-11-14T21:20:22Z</dcterms:created>
  <dcterms:modified xsi:type="dcterms:W3CDTF">2009-11-16T21:10:42Z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0x0101004F7856CD46387443811428F16B5378D3</vt:lpwstr>
  </property>
  <property fmtid="{D5CDD505-2E9C-101B-9397-08002B2CF9AE}" pid="3" name="_TemplateID">
    <vt:lpwstr>TC103382641033</vt:lpwstr>
  </property>
</Properties>
</file>